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0"/>
  </p:notesMasterIdLst>
  <p:sldIdLst>
    <p:sldId id="525" r:id="rId2"/>
    <p:sldId id="526" r:id="rId3"/>
    <p:sldId id="492" r:id="rId4"/>
    <p:sldId id="493" r:id="rId5"/>
    <p:sldId id="527" r:id="rId6"/>
    <p:sldId id="494" r:id="rId7"/>
    <p:sldId id="495" r:id="rId8"/>
    <p:sldId id="496" r:id="rId9"/>
    <p:sldId id="497" r:id="rId10"/>
    <p:sldId id="498" r:id="rId11"/>
    <p:sldId id="528" r:id="rId12"/>
    <p:sldId id="529" r:id="rId13"/>
    <p:sldId id="530" r:id="rId14"/>
    <p:sldId id="531" r:id="rId15"/>
    <p:sldId id="501" r:id="rId16"/>
    <p:sldId id="532" r:id="rId17"/>
    <p:sldId id="533" r:id="rId18"/>
    <p:sldId id="534" r:id="rId19"/>
    <p:sldId id="535" r:id="rId20"/>
    <p:sldId id="502" r:id="rId21"/>
    <p:sldId id="536" r:id="rId22"/>
    <p:sldId id="537" r:id="rId23"/>
    <p:sldId id="538" r:id="rId24"/>
    <p:sldId id="539" r:id="rId25"/>
    <p:sldId id="540" r:id="rId26"/>
    <p:sldId id="541" r:id="rId27"/>
    <p:sldId id="542" r:id="rId28"/>
    <p:sldId id="508" r:id="rId29"/>
    <p:sldId id="543" r:id="rId30"/>
    <p:sldId id="544" r:id="rId31"/>
    <p:sldId id="545" r:id="rId32"/>
    <p:sldId id="546" r:id="rId33"/>
    <p:sldId id="547" r:id="rId34"/>
    <p:sldId id="548" r:id="rId35"/>
    <p:sldId id="549" r:id="rId36"/>
    <p:sldId id="550" r:id="rId37"/>
    <p:sldId id="551" r:id="rId38"/>
    <p:sldId id="552" r:id="rId39"/>
    <p:sldId id="553" r:id="rId40"/>
    <p:sldId id="554" r:id="rId41"/>
    <p:sldId id="557" r:id="rId42"/>
    <p:sldId id="555" r:id="rId43"/>
    <p:sldId id="556" r:id="rId44"/>
    <p:sldId id="558" r:id="rId45"/>
    <p:sldId id="564" r:id="rId46"/>
    <p:sldId id="559" r:id="rId47"/>
    <p:sldId id="560" r:id="rId48"/>
    <p:sldId id="561" r:id="rId49"/>
    <p:sldId id="562" r:id="rId50"/>
    <p:sldId id="563" r:id="rId51"/>
    <p:sldId id="565" r:id="rId52"/>
    <p:sldId id="513" r:id="rId53"/>
    <p:sldId id="514" r:id="rId54"/>
    <p:sldId id="566" r:id="rId55"/>
    <p:sldId id="567" r:id="rId56"/>
    <p:sldId id="568" r:id="rId57"/>
    <p:sldId id="569" r:id="rId58"/>
    <p:sldId id="570" r:id="rId59"/>
    <p:sldId id="571" r:id="rId60"/>
    <p:sldId id="572" r:id="rId61"/>
    <p:sldId id="516" r:id="rId62"/>
    <p:sldId id="573" r:id="rId63"/>
    <p:sldId id="592" r:id="rId64"/>
    <p:sldId id="593" r:id="rId65"/>
    <p:sldId id="574" r:id="rId66"/>
    <p:sldId id="575" r:id="rId67"/>
    <p:sldId id="576" r:id="rId68"/>
    <p:sldId id="577" r:id="rId69"/>
    <p:sldId id="521" r:id="rId70"/>
    <p:sldId id="578" r:id="rId71"/>
    <p:sldId id="579" r:id="rId72"/>
    <p:sldId id="580" r:id="rId73"/>
    <p:sldId id="581" r:id="rId74"/>
    <p:sldId id="582" r:id="rId75"/>
    <p:sldId id="583" r:id="rId76"/>
    <p:sldId id="584" r:id="rId77"/>
    <p:sldId id="585" r:id="rId78"/>
    <p:sldId id="586" r:id="rId79"/>
    <p:sldId id="587" r:id="rId80"/>
    <p:sldId id="588" r:id="rId81"/>
    <p:sldId id="589" r:id="rId82"/>
    <p:sldId id="590" r:id="rId83"/>
    <p:sldId id="522" r:id="rId84"/>
    <p:sldId id="594" r:id="rId85"/>
    <p:sldId id="595" r:id="rId86"/>
    <p:sldId id="596" r:id="rId87"/>
    <p:sldId id="597" r:id="rId88"/>
    <p:sldId id="598" r:id="rId89"/>
    <p:sldId id="599" r:id="rId90"/>
    <p:sldId id="600" r:id="rId91"/>
    <p:sldId id="601" r:id="rId92"/>
    <p:sldId id="602" r:id="rId93"/>
    <p:sldId id="603" r:id="rId94"/>
    <p:sldId id="604" r:id="rId95"/>
    <p:sldId id="605" r:id="rId96"/>
    <p:sldId id="606" r:id="rId97"/>
    <p:sldId id="607" r:id="rId98"/>
    <p:sldId id="608" r:id="rId99"/>
  </p:sldIdLst>
  <p:sldSz cx="9144000" cy="6858000" type="screen4x3"/>
  <p:notesSz cx="7315200" cy="9601200"/>
  <p:embeddedFontLst>
    <p:embeddedFont>
      <p:font typeface="Calibri" panose="020F0502020204030204" pitchFamily="34" charset="0"/>
      <p:regular r:id="rId101"/>
      <p:bold r:id="rId102"/>
      <p:italic r:id="rId103"/>
      <p:boldItalic r:id="rId104"/>
    </p:embeddedFont>
    <p:embeddedFont>
      <p:font typeface="Mathematica1" panose="05000502060100000001" pitchFamily="2" charset="2"/>
      <p:regular r:id="rId105"/>
    </p:embeddedFont>
    <p:embeddedFont>
      <p:font typeface="Cambria Math" panose="02040503050406030204" pitchFamily="18" charset="0"/>
      <p:regular r:id="rId10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36" autoAdjust="0"/>
  </p:normalViewPr>
  <p:slideViewPr>
    <p:cSldViewPr>
      <p:cViewPr varScale="1">
        <p:scale>
          <a:sx n="93" d="100"/>
          <a:sy n="93" d="100"/>
        </p:scale>
        <p:origin x="139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4"/>
          </a:xfrm>
          <a:prstGeom prst="rect">
            <a:avLst/>
          </a:prstGeom>
        </p:spPr>
        <p:txBody>
          <a:bodyPr vert="horz" lIns="91415" tIns="45709" rIns="91415" bIns="45709" rtlCol="0"/>
          <a:lstStyle>
            <a:lvl1pPr algn="l">
              <a:defRPr sz="1200"/>
            </a:lvl1pPr>
          </a:lstStyle>
          <a:p>
            <a:endParaRPr lang="en-US"/>
          </a:p>
        </p:txBody>
      </p:sp>
      <p:sp>
        <p:nvSpPr>
          <p:cNvPr id="3" name="Date Placeholder 2"/>
          <p:cNvSpPr>
            <a:spLocks noGrp="1"/>
          </p:cNvSpPr>
          <p:nvPr>
            <p:ph type="dt" idx="1"/>
          </p:nvPr>
        </p:nvSpPr>
        <p:spPr>
          <a:xfrm>
            <a:off x="4143375" y="1"/>
            <a:ext cx="3170238" cy="479424"/>
          </a:xfrm>
          <a:prstGeom prst="rect">
            <a:avLst/>
          </a:prstGeom>
        </p:spPr>
        <p:txBody>
          <a:bodyPr vert="horz" lIns="91415" tIns="45709" rIns="91415" bIns="45709" rtlCol="0"/>
          <a:lstStyle>
            <a:lvl1pPr algn="r">
              <a:defRPr sz="1200"/>
            </a:lvl1pPr>
          </a:lstStyle>
          <a:p>
            <a:fld id="{7DD3C004-216C-46F2-9719-27EDDF44B0F7}" type="datetimeFigureOut">
              <a:rPr lang="en-US" smtClean="0"/>
              <a:pPr/>
              <a:t>12/19/2014</a:t>
            </a:fld>
            <a:endParaRPr lang="en-US"/>
          </a:p>
        </p:txBody>
      </p:sp>
      <p:sp>
        <p:nvSpPr>
          <p:cNvPr id="4" name="Slide Image Placeholder 3"/>
          <p:cNvSpPr>
            <a:spLocks noGrp="1" noRot="1" noChangeAspect="1"/>
          </p:cNvSpPr>
          <p:nvPr>
            <p:ph type="sldImg" idx="2"/>
          </p:nvPr>
        </p:nvSpPr>
        <p:spPr>
          <a:xfrm>
            <a:off x="1258888" y="720725"/>
            <a:ext cx="4797425" cy="3598863"/>
          </a:xfrm>
          <a:prstGeom prst="rect">
            <a:avLst/>
          </a:prstGeom>
          <a:noFill/>
          <a:ln w="12700">
            <a:solidFill>
              <a:prstClr val="black"/>
            </a:solidFill>
          </a:ln>
        </p:spPr>
        <p:txBody>
          <a:bodyPr vert="horz" lIns="91415" tIns="45709" rIns="91415" bIns="45709" rtlCol="0" anchor="ctr"/>
          <a:lstStyle/>
          <a:p>
            <a:endParaRPr lang="en-US"/>
          </a:p>
        </p:txBody>
      </p:sp>
      <p:sp>
        <p:nvSpPr>
          <p:cNvPr id="5" name="Notes Placeholder 4"/>
          <p:cNvSpPr>
            <a:spLocks noGrp="1"/>
          </p:cNvSpPr>
          <p:nvPr>
            <p:ph type="body" sz="quarter" idx="3"/>
          </p:nvPr>
        </p:nvSpPr>
        <p:spPr>
          <a:xfrm>
            <a:off x="731839" y="4560890"/>
            <a:ext cx="5851525" cy="4319587"/>
          </a:xfrm>
          <a:prstGeom prst="rect">
            <a:avLst/>
          </a:prstGeom>
        </p:spPr>
        <p:txBody>
          <a:bodyPr vert="horz" lIns="91415" tIns="45709" rIns="91415" bIns="4570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120189"/>
            <a:ext cx="3170238" cy="479424"/>
          </a:xfrm>
          <a:prstGeom prst="rect">
            <a:avLst/>
          </a:prstGeom>
        </p:spPr>
        <p:txBody>
          <a:bodyPr vert="horz" lIns="91415" tIns="45709" rIns="91415" bIns="45709"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9"/>
            <a:ext cx="3170238" cy="479424"/>
          </a:xfrm>
          <a:prstGeom prst="rect">
            <a:avLst/>
          </a:prstGeom>
        </p:spPr>
        <p:txBody>
          <a:bodyPr vert="horz" lIns="91415" tIns="45709" rIns="91415" bIns="45709" rtlCol="0" anchor="b"/>
          <a:lstStyle>
            <a:lvl1pPr algn="r">
              <a:defRPr sz="1200"/>
            </a:lvl1pPr>
          </a:lstStyle>
          <a:p>
            <a:fld id="{662C64FB-3F7F-46BA-9A5E-06535F6B94DD}" type="slidenum">
              <a:rPr lang="en-US" smtClean="0"/>
              <a:pPr/>
              <a:t>‹#›</a:t>
            </a:fld>
            <a:endParaRPr lang="en-US"/>
          </a:p>
        </p:txBody>
      </p:sp>
    </p:spTree>
    <p:extLst>
      <p:ext uri="{BB962C8B-B14F-4D97-AF65-F5344CB8AC3E}">
        <p14:creationId xmlns:p14="http://schemas.microsoft.com/office/powerpoint/2010/main" val="3482156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2C64FB-3F7F-46BA-9A5E-06535F6B94DD}" type="slidenum">
              <a:rPr lang="en-US" smtClean="0"/>
              <a:pPr/>
              <a:t>7</a:t>
            </a:fld>
            <a:endParaRPr lang="en-US"/>
          </a:p>
        </p:txBody>
      </p:sp>
    </p:spTree>
    <p:extLst>
      <p:ext uri="{BB962C8B-B14F-4D97-AF65-F5344CB8AC3E}">
        <p14:creationId xmlns:p14="http://schemas.microsoft.com/office/powerpoint/2010/main" val="25902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12/19/2014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12/19/2014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12/19/2014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12/19/2014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12/19/2014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12/19/2014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12/19/2014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12/19/2014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2.png"/><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7.png"/><Relationship Id="rId3" Type="http://schemas.openxmlformats.org/officeDocument/2006/relationships/tags" Target="../tags/tag7.xml"/><Relationship Id="rId7" Type="http://schemas.openxmlformats.org/officeDocument/2006/relationships/slideLayout" Target="../slideLayouts/slideLayout2.xml"/><Relationship Id="rId12" Type="http://schemas.openxmlformats.org/officeDocument/2006/relationships/image" Target="../media/image16.png"/><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15.png"/><Relationship Id="rId5" Type="http://schemas.openxmlformats.org/officeDocument/2006/relationships/tags" Target="../tags/tag9.xml"/><Relationship Id="rId10" Type="http://schemas.openxmlformats.org/officeDocument/2006/relationships/image" Target="../media/image14.png"/><Relationship Id="rId4" Type="http://schemas.openxmlformats.org/officeDocument/2006/relationships/tags" Target="../tags/tag8.xml"/><Relationship Id="rId9" Type="http://schemas.openxmlformats.org/officeDocument/2006/relationships/image" Target="../media/image13.wmf"/></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tags" Target="../tags/tag13.xml"/><Relationship Id="rId7" Type="http://schemas.openxmlformats.org/officeDocument/2006/relationships/oleObject" Target="../embeddings/oleObject3.bin"/><Relationship Id="rId2" Type="http://schemas.openxmlformats.org/officeDocument/2006/relationships/tags" Target="../tags/tag12.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9.w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2.xml"/><Relationship Id="rId7" Type="http://schemas.openxmlformats.org/officeDocument/2006/relationships/image" Target="../media/image33.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2.xml"/><Relationship Id="rId11" Type="http://schemas.openxmlformats.org/officeDocument/2006/relationships/image" Target="../media/image37.png"/><Relationship Id="rId5" Type="http://schemas.openxmlformats.org/officeDocument/2006/relationships/tags" Target="../tags/tag24.xml"/><Relationship Id="rId10" Type="http://schemas.openxmlformats.org/officeDocument/2006/relationships/image" Target="../media/image36.png"/><Relationship Id="rId4" Type="http://schemas.openxmlformats.org/officeDocument/2006/relationships/tags" Target="../tags/tag23.xml"/><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7.xml"/><Relationship Id="rId7" Type="http://schemas.openxmlformats.org/officeDocument/2006/relationships/image" Target="../media/image3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8.png"/><Relationship Id="rId5" Type="http://schemas.openxmlformats.org/officeDocument/2006/relationships/slideLayout" Target="../slideLayouts/slideLayout2.xml"/><Relationship Id="rId4" Type="http://schemas.openxmlformats.org/officeDocument/2006/relationships/tags" Target="../tags/tag28.xml"/><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43.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34.xml"/><Relationship Id="rId7" Type="http://schemas.openxmlformats.org/officeDocument/2006/relationships/image" Target="../media/image47.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6.png"/><Relationship Id="rId5" Type="http://schemas.openxmlformats.org/officeDocument/2006/relationships/slideLayout" Target="../slideLayouts/slideLayout2.xml"/><Relationship Id="rId4" Type="http://schemas.openxmlformats.org/officeDocument/2006/relationships/tags" Target="../tags/tag35.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67.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70.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47.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61.xml"/><Relationship Id="rId7" Type="http://schemas.openxmlformats.org/officeDocument/2006/relationships/image" Target="../media/image76.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5.png"/><Relationship Id="rId5" Type="http://schemas.openxmlformats.org/officeDocument/2006/relationships/slideLayout" Target="../slideLayouts/slideLayout2.xml"/><Relationship Id="rId4" Type="http://schemas.openxmlformats.org/officeDocument/2006/relationships/tags" Target="../tags/tag62.xml"/><Relationship Id="rId9" Type="http://schemas.openxmlformats.org/officeDocument/2006/relationships/image" Target="../media/image78.png"/></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65.xml"/><Relationship Id="rId7" Type="http://schemas.openxmlformats.org/officeDocument/2006/relationships/image" Target="../media/image80.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9.png"/><Relationship Id="rId5" Type="http://schemas.openxmlformats.org/officeDocument/2006/relationships/slideLayout" Target="../slideLayouts/slideLayout2.xml"/><Relationship Id="rId4" Type="http://schemas.openxmlformats.org/officeDocument/2006/relationships/tags" Target="../tags/tag66.xml"/><Relationship Id="rId9"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tags" Target="../tags/tag74.xml"/><Relationship Id="rId7" Type="http://schemas.openxmlformats.org/officeDocument/2006/relationships/image" Target="../media/image92.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95.pn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98.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9.tif"/><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84.xml"/><Relationship Id="rId7" Type="http://schemas.openxmlformats.org/officeDocument/2006/relationships/image" Target="../media/image102.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01.tif"/><Relationship Id="rId5" Type="http://schemas.openxmlformats.org/officeDocument/2006/relationships/slideLayout" Target="../slideLayouts/slideLayout2.xml"/><Relationship Id="rId10" Type="http://schemas.openxmlformats.org/officeDocument/2006/relationships/image" Target="../media/image105.png"/><Relationship Id="rId4" Type="http://schemas.openxmlformats.org/officeDocument/2006/relationships/tags" Target="../tags/tag85.xml"/><Relationship Id="rId9" Type="http://schemas.openxmlformats.org/officeDocument/2006/relationships/image" Target="../media/image104.png"/></Relationships>
</file>

<file path=ppt/slides/_rels/slide6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88.xml"/><Relationship Id="rId7" Type="http://schemas.openxmlformats.org/officeDocument/2006/relationships/image" Target="../media/image107.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06.png"/><Relationship Id="rId5" Type="http://schemas.openxmlformats.org/officeDocument/2006/relationships/slideLayout" Target="../slideLayouts/slideLayout2.xml"/><Relationship Id="rId4" Type="http://schemas.openxmlformats.org/officeDocument/2006/relationships/tags" Target="../tags/tag89.xml"/><Relationship Id="rId9" Type="http://schemas.openxmlformats.org/officeDocument/2006/relationships/image" Target="../media/image109.png"/></Relationships>
</file>

<file path=ppt/slides/_rels/slide62.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slideLayout" Target="../slideLayouts/slideLayout2.xml"/><Relationship Id="rId18" Type="http://schemas.openxmlformats.org/officeDocument/2006/relationships/image" Target="../media/image114.png"/><Relationship Id="rId3" Type="http://schemas.openxmlformats.org/officeDocument/2006/relationships/tags" Target="../tags/tag92.xml"/><Relationship Id="rId21" Type="http://schemas.openxmlformats.org/officeDocument/2006/relationships/image" Target="../media/image117.png"/><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image" Target="../media/image113.png"/><Relationship Id="rId2" Type="http://schemas.openxmlformats.org/officeDocument/2006/relationships/tags" Target="../tags/tag91.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image" Target="../media/image120.png"/><Relationship Id="rId5" Type="http://schemas.openxmlformats.org/officeDocument/2006/relationships/tags" Target="../tags/tag94.xml"/><Relationship Id="rId15" Type="http://schemas.openxmlformats.org/officeDocument/2006/relationships/image" Target="../media/image111.png"/><Relationship Id="rId23" Type="http://schemas.openxmlformats.org/officeDocument/2006/relationships/image" Target="../media/image119.png"/><Relationship Id="rId10" Type="http://schemas.openxmlformats.org/officeDocument/2006/relationships/tags" Target="../tags/tag99.xml"/><Relationship Id="rId19" Type="http://schemas.openxmlformats.org/officeDocument/2006/relationships/image" Target="../media/image115.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110.png"/><Relationship Id="rId22" Type="http://schemas.openxmlformats.org/officeDocument/2006/relationships/image" Target="../media/image1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7.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72.xml.rels><?xml version="1.0" encoding="UTF-8" standalone="yes"?>
<Relationships xmlns="http://schemas.openxmlformats.org/package/2006/relationships"><Relationship Id="rId3" Type="http://schemas.openxmlformats.org/officeDocument/2006/relationships/tags" Target="../tags/tag110.xml"/><Relationship Id="rId7" Type="http://schemas.openxmlformats.org/officeDocument/2006/relationships/image" Target="../media/image129.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131.png"/><Relationship Id="rId4" Type="http://schemas.openxmlformats.org/officeDocument/2006/relationships/image" Target="../media/image130.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34.tif"/><Relationship Id="rId5" Type="http://schemas.openxmlformats.org/officeDocument/2006/relationships/image" Target="../media/image133.png"/><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image" Target="../media/image137.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tags" Target="../tags/tag118.xml"/></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119.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142.png"/><Relationship Id="rId4" Type="http://schemas.openxmlformats.org/officeDocument/2006/relationships/image" Target="../media/image141.pn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tags" Target="../tags/tag123.xml"/></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tags" Target="../tags/tag1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tags" Target="../tags/tag126.xml"/></Relationships>
</file>

<file path=ppt/slides/_rels/slide88.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wmf"/></Relationships>
</file>

<file path=ppt/slides/_rels/slide89.x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image" Target="../media/image158.png"/><Relationship Id="rId4" Type="http://schemas.openxmlformats.org/officeDocument/2006/relationships/image" Target="../media/image157.png"/></Relationships>
</file>

<file path=ppt/slides/_rels/slide92.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image" Target="../media/image161.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164.wmf"/><Relationship Id="rId5" Type="http://schemas.openxmlformats.org/officeDocument/2006/relationships/image" Target="../media/image163.png"/><Relationship Id="rId4" Type="http://schemas.openxmlformats.org/officeDocument/2006/relationships/image" Target="../media/image162.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166.png"/><Relationship Id="rId4" Type="http://schemas.openxmlformats.org/officeDocument/2006/relationships/image" Target="../media/image165.png"/></Relationships>
</file>

<file path=ppt/slides/_rels/slide95.x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169.png"/><Relationship Id="rId4" Type="http://schemas.openxmlformats.org/officeDocument/2006/relationships/image" Target="../media/image16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488" y="-381000"/>
            <a:ext cx="8229600" cy="1143000"/>
          </a:xfrm>
        </p:spPr>
        <p:txBody>
          <a:bodyPr/>
          <a:lstStyle/>
          <a:p>
            <a:r>
              <a:rPr lang="en-US" dirty="0" smtClean="0"/>
              <a:t>Introduction</a:t>
            </a:r>
            <a:endParaRPr lang="en-US" dirty="0"/>
          </a:p>
        </p:txBody>
      </p:sp>
      <p:sp>
        <p:nvSpPr>
          <p:cNvPr id="5" name="Content Placeholder 4"/>
          <p:cNvSpPr>
            <a:spLocks noGrp="1"/>
          </p:cNvSpPr>
          <p:nvPr>
            <p:ph idx="1"/>
          </p:nvPr>
        </p:nvSpPr>
        <p:spPr>
          <a:xfrm>
            <a:off x="455488" y="533400"/>
            <a:ext cx="8229600" cy="6324600"/>
          </a:xfrm>
        </p:spPr>
        <p:txBody>
          <a:bodyPr/>
          <a:lstStyle/>
          <a:p>
            <a:r>
              <a:rPr lang="en-US" dirty="0"/>
              <a:t>This chapter introduces more sophisticated methods for solving sparse matrix problems. </a:t>
            </a:r>
            <a:endParaRPr lang="en-US" dirty="0" smtClean="0"/>
          </a:p>
          <a:p>
            <a:r>
              <a:rPr lang="en-US" dirty="0" err="1" smtClean="0"/>
              <a:t>Krylov</a:t>
            </a:r>
            <a:r>
              <a:rPr lang="en-US" dirty="0" smtClean="0"/>
              <a:t> </a:t>
            </a:r>
            <a:r>
              <a:rPr lang="en-US" dirty="0"/>
              <a:t>subspace </a:t>
            </a:r>
            <a:r>
              <a:rPr lang="en-US" dirty="0" smtClean="0"/>
              <a:t>methods are </a:t>
            </a:r>
            <a:r>
              <a:rPr lang="en-US" dirty="0"/>
              <a:t>a class of algorithms that project the problem into a lower </a:t>
            </a:r>
            <a:r>
              <a:rPr lang="en-US" dirty="0" smtClean="0"/>
              <a:t>dimensional </a:t>
            </a:r>
            <a:r>
              <a:rPr lang="en-US" dirty="0"/>
              <a:t>subspace formed by powers of a </a:t>
            </a:r>
            <a:r>
              <a:rPr lang="en-US" dirty="0" smtClean="0"/>
              <a:t>matrix.</a:t>
            </a:r>
          </a:p>
          <a:p>
            <a:pPr lvl="1"/>
            <a:r>
              <a:rPr lang="en-US" dirty="0" smtClean="0"/>
              <a:t>Conjugate gradient method for positive definite matrices.</a:t>
            </a:r>
          </a:p>
          <a:p>
            <a:pPr lvl="1"/>
            <a:r>
              <a:rPr lang="en-US" dirty="0" err="1" smtClean="0"/>
              <a:t>MINRES</a:t>
            </a:r>
            <a:r>
              <a:rPr lang="en-US" dirty="0" smtClean="0"/>
              <a:t> for </a:t>
            </a:r>
            <a:r>
              <a:rPr lang="en-US" dirty="0"/>
              <a:t>symmetric non-positive definite </a:t>
            </a:r>
            <a:r>
              <a:rPr lang="en-US" dirty="0" smtClean="0"/>
              <a:t>systems.</a:t>
            </a:r>
          </a:p>
          <a:p>
            <a:pPr lvl="1"/>
            <a:r>
              <a:rPr lang="en-US" dirty="0" err="1" smtClean="0"/>
              <a:t>GMRES</a:t>
            </a:r>
            <a:r>
              <a:rPr lang="en-US" dirty="0" smtClean="0"/>
              <a:t> </a:t>
            </a:r>
            <a:r>
              <a:rPr lang="en-US" dirty="0"/>
              <a:t>method that applies to general sparse matrices. </a:t>
            </a:r>
            <a:r>
              <a:rPr lang="en-US" dirty="0" smtClean="0"/>
              <a:t>                                                                          </a:t>
            </a:r>
            <a:endParaRPr lang="en-US" dirty="0"/>
          </a:p>
        </p:txBody>
      </p:sp>
    </p:spTree>
    <p:extLst>
      <p:ext uri="{BB962C8B-B14F-4D97-AF65-F5344CB8AC3E}">
        <p14:creationId xmlns:p14="http://schemas.microsoft.com/office/powerpoint/2010/main" val="2650982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4990"/>
            <a:ext cx="8229600" cy="960438"/>
          </a:xfrm>
        </p:spPr>
        <p:txBody>
          <a:bodyPr/>
          <a:lstStyle/>
          <a:p>
            <a:r>
              <a:rPr lang="en-US" dirty="0" smtClean="0"/>
              <a:t>The Gradient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593968"/>
                <a:ext cx="8229600" cy="4525963"/>
              </a:xfrm>
            </p:spPr>
            <p:txBody>
              <a:bodyPr/>
              <a:lstStyle/>
              <a:p>
                <a:r>
                  <a:rPr lang="en-US" dirty="0" smtClean="0"/>
                  <a:t>The gradient is orthogonal to the level sets, and </a:t>
                </a:r>
                <a14:m>
                  <m:oMath xmlns:m="http://schemas.openxmlformats.org/officeDocument/2006/math">
                    <m:r>
                      <a:rPr lang="en-US" b="0" i="1" smtClean="0">
                        <a:latin typeface="Cambria Math"/>
                      </a:rPr>
                      <m:t>−</m:t>
                    </m:r>
                    <m:r>
                      <a:rPr lang="en-US" b="0" i="1" smtClean="0">
                        <a:latin typeface="Cambria Math"/>
                        <a:ea typeface="Cambria Math"/>
                      </a:rPr>
                      <m:t>𝛻</m:t>
                    </m:r>
                    <m:r>
                      <a:rPr lang="en-US" b="0" i="1" smtClean="0">
                        <a:latin typeface="Cambria Math"/>
                        <a:ea typeface="Cambria Math"/>
                      </a:rPr>
                      <m:t>∅</m:t>
                    </m:r>
                    <m:d>
                      <m:dPr>
                        <m:ctrlPr>
                          <a:rPr lang="en-US" b="0" i="1" smtClean="0">
                            <a:latin typeface="Cambria Math" panose="02040503050406030204" pitchFamily="18" charset="0"/>
                            <a:ea typeface="Cambria Math"/>
                          </a:rPr>
                        </m:ctrlPr>
                      </m:dPr>
                      <m:e>
                        <m:r>
                          <a:rPr lang="en-US" b="0" i="1" smtClean="0">
                            <a:latin typeface="Cambria Math"/>
                            <a:ea typeface="Cambria Math"/>
                          </a:rPr>
                          <m:t>𝑥</m:t>
                        </m:r>
                      </m:e>
                    </m:d>
                  </m:oMath>
                </a14:m>
                <a:r>
                  <a:rPr lang="en-US" dirty="0" smtClean="0"/>
                  <a:t> points in the direction of greatest decrease at </a:t>
                </a:r>
                <a:r>
                  <a:rPr lang="en-US" i="1" dirty="0" smtClean="0"/>
                  <a:t>x</a:t>
                </a:r>
                <a:r>
                  <a:rPr lang="en-US" dirty="0" smtClean="0"/>
                  <a:t>. Called a </a:t>
                </a:r>
                <a:r>
                  <a:rPr lang="en-US" i="1" dirty="0" smtClean="0"/>
                  <a:t>direction vector</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593968"/>
                <a:ext cx="8229600" cy="4525963"/>
              </a:xfrm>
              <a:blipFill rotWithShape="0">
                <a:blip r:embed="rId3"/>
                <a:stretch>
                  <a:fillRect l="-1704" t="-1750" r="-2741"/>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0519" y="2582546"/>
            <a:ext cx="4980623" cy="3733800"/>
          </a:xfrm>
          <a:prstGeom prst="rect">
            <a:avLst/>
          </a:prstGeom>
        </p:spPr>
      </p:pic>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33599" y="2215038"/>
            <a:ext cx="4474464" cy="512064"/>
          </a:xfrm>
          <a:prstGeom prst="rect">
            <a:avLst/>
          </a:prstGeom>
        </p:spPr>
      </p:pic>
      <p:sp>
        <p:nvSpPr>
          <p:cNvPr id="6" name="TextBox 5"/>
          <p:cNvSpPr txBox="1"/>
          <p:nvPr/>
        </p:nvSpPr>
        <p:spPr>
          <a:xfrm>
            <a:off x="2895600" y="6043956"/>
            <a:ext cx="2737929" cy="369332"/>
          </a:xfrm>
          <a:prstGeom prst="rect">
            <a:avLst/>
          </a:prstGeom>
          <a:noFill/>
        </p:spPr>
        <p:txBody>
          <a:bodyPr wrap="none" rtlCol="0">
            <a:spAutoFit/>
          </a:bodyPr>
          <a:lstStyle/>
          <a:p>
            <a:r>
              <a:rPr lang="en-US" dirty="0"/>
              <a:t>Gradient and contour lines </a:t>
            </a:r>
          </a:p>
        </p:txBody>
      </p:sp>
    </p:spTree>
    <p:extLst>
      <p:ext uri="{BB962C8B-B14F-4D97-AF65-F5344CB8AC3E}">
        <p14:creationId xmlns:p14="http://schemas.microsoft.com/office/powerpoint/2010/main" val="3905520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14"/>
            <a:ext cx="8229600" cy="1143000"/>
          </a:xfrm>
        </p:spPr>
        <p:txBody>
          <a:bodyPr/>
          <a:lstStyle/>
          <a:p>
            <a:r>
              <a:rPr lang="en-US" dirty="0" smtClean="0"/>
              <a:t>Steepest Descent</a:t>
            </a:r>
            <a:endParaRPr lang="en-US" dirty="0"/>
          </a:p>
        </p:txBody>
      </p:sp>
      <p:sp>
        <p:nvSpPr>
          <p:cNvPr id="3" name="Content Placeholder 2"/>
          <p:cNvSpPr>
            <a:spLocks noGrp="1"/>
          </p:cNvSpPr>
          <p:nvPr>
            <p:ph idx="1"/>
          </p:nvPr>
        </p:nvSpPr>
        <p:spPr>
          <a:xfrm>
            <a:off x="457200" y="1027014"/>
            <a:ext cx="8229600" cy="5907186"/>
          </a:xfrm>
        </p:spPr>
        <p:txBody>
          <a:bodyPr/>
          <a:lstStyle/>
          <a:p>
            <a:r>
              <a:rPr lang="en-US" dirty="0"/>
              <a:t>In steepest descent, the minimum value </a:t>
            </a:r>
            <a:r>
              <a:rPr lang="en-US" dirty="0" smtClean="0"/>
              <a:t>         is </a:t>
            </a:r>
            <a:r>
              <a:rPr lang="en-US" dirty="0"/>
              <a:t>found by starting at an initial point </a:t>
            </a:r>
            <a:r>
              <a:rPr lang="en-US" dirty="0" smtClean="0"/>
              <a:t>          and </a:t>
            </a:r>
            <a:r>
              <a:rPr lang="en-US" dirty="0"/>
              <a:t>descending toward </a:t>
            </a:r>
            <a:r>
              <a:rPr lang="en-US" i="1" dirty="0" err="1" smtClean="0"/>
              <a:t>x</a:t>
            </a:r>
            <a:r>
              <a:rPr lang="en-US" i="1" baseline="-25000" dirty="0" err="1" smtClean="0"/>
              <a:t>min</a:t>
            </a:r>
            <a:r>
              <a:rPr lang="en-US" dirty="0" smtClean="0"/>
              <a:t> (the </a:t>
            </a:r>
            <a:r>
              <a:rPr lang="en-US" dirty="0"/>
              <a:t>solution of </a:t>
            </a:r>
            <a:r>
              <a:rPr lang="en-US" i="1" dirty="0"/>
              <a:t>Ax=b</a:t>
            </a:r>
            <a:r>
              <a:rPr lang="en-US" dirty="0"/>
              <a:t> ). </a:t>
            </a:r>
            <a:r>
              <a:rPr lang="en-US" dirty="0" smtClean="0"/>
              <a:t>Descend in the direction of the negative of the gradient, which is the residual </a:t>
            </a:r>
            <a:r>
              <a:rPr lang="en-US" i="1" dirty="0" err="1" smtClean="0"/>
              <a:t>r</a:t>
            </a:r>
            <a:r>
              <a:rPr lang="en-US" i="1" baseline="-25000" dirty="0" err="1" smtClean="0"/>
              <a:t>i</a:t>
            </a:r>
            <a:r>
              <a:rPr lang="en-US" i="1" dirty="0" smtClean="0"/>
              <a:t> = b - </a:t>
            </a:r>
            <a:r>
              <a:rPr lang="en-US" i="1" dirty="0" err="1" smtClean="0"/>
              <a:t>Ax</a:t>
            </a:r>
            <a:r>
              <a:rPr lang="en-US" i="1" baseline="-25000" dirty="0" err="1" smtClean="0"/>
              <a:t>i</a:t>
            </a:r>
            <a:r>
              <a:rPr lang="en-US" dirty="0" smtClean="0"/>
              <a:t>.</a:t>
            </a:r>
            <a:endParaRPr lang="en-US" dirty="0"/>
          </a:p>
          <a:p>
            <a:r>
              <a:rPr lang="en-US" dirty="0" smtClean="0"/>
              <a:t>Let                      Then,                            is a minimum when</a:t>
            </a:r>
            <a:br>
              <a:rPr lang="en-US" dirty="0" smtClean="0"/>
            </a:br>
            <a:r>
              <a:rPr lang="en-US" dirty="0" smtClean="0"/>
              <a:t/>
            </a:r>
            <a:br>
              <a:rPr lang="en-US" dirty="0" smtClean="0"/>
            </a:br>
            <a:r>
              <a:rPr lang="en-US" dirty="0"/>
              <a:t>Step from </a:t>
            </a:r>
            <a:r>
              <a:rPr lang="en-US" i="1" dirty="0" smtClean="0"/>
              <a:t>x</a:t>
            </a:r>
            <a:r>
              <a:rPr lang="en-US" i="1" baseline="-25000" dirty="0" smtClean="0"/>
              <a:t>i</a:t>
            </a:r>
            <a:r>
              <a:rPr lang="en-US" dirty="0" smtClean="0"/>
              <a:t> </a:t>
            </a:r>
            <a:r>
              <a:rPr lang="en-US" dirty="0"/>
              <a:t>to </a:t>
            </a:r>
            <a:r>
              <a:rPr lang="en-US" dirty="0" smtClean="0"/>
              <a:t>                     , </a:t>
            </a:r>
            <a:r>
              <a:rPr lang="en-US" dirty="0"/>
              <a:t>and then use </a:t>
            </a:r>
            <a:r>
              <a:rPr lang="en-US" i="1" dirty="0" err="1" smtClean="0"/>
              <a:t>x</a:t>
            </a:r>
            <a:r>
              <a:rPr lang="en-US" i="1" baseline="-25000" dirty="0" err="1" smtClean="0"/>
              <a:t>i+1</a:t>
            </a:r>
            <a:r>
              <a:rPr lang="en-US" dirty="0" smtClean="0"/>
              <a:t> </a:t>
            </a:r>
            <a:r>
              <a:rPr lang="en-US" dirty="0"/>
              <a:t>and </a:t>
            </a:r>
            <a:r>
              <a:rPr lang="en-US" i="1" dirty="0" err="1" smtClean="0"/>
              <a:t>r</a:t>
            </a:r>
            <a:r>
              <a:rPr lang="en-US" i="1" baseline="-25000" dirty="0" err="1" smtClean="0"/>
              <a:t>i+1</a:t>
            </a:r>
            <a:r>
              <a:rPr lang="en-US" dirty="0" smtClean="0"/>
              <a:t> </a:t>
            </a:r>
            <a:r>
              <a:rPr lang="en-US" dirty="0"/>
              <a:t>to compute </a:t>
            </a:r>
            <a:r>
              <a:rPr lang="en-US" dirty="0" smtClean="0"/>
              <a:t>                             , the </a:t>
            </a:r>
            <a:r>
              <a:rPr lang="en-US" dirty="0"/>
              <a:t>next point downward toward the minimum. </a:t>
            </a:r>
            <a:r>
              <a:rPr lang="en-US" dirty="0" smtClean="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73861027"/>
              </p:ext>
            </p:extLst>
          </p:nvPr>
        </p:nvGraphicFramePr>
        <p:xfrm>
          <a:off x="6954748" y="1544548"/>
          <a:ext cx="990600" cy="508000"/>
        </p:xfrm>
        <a:graphic>
          <a:graphicData uri="http://schemas.openxmlformats.org/presentationml/2006/ole">
            <mc:AlternateContent xmlns:mc="http://schemas.openxmlformats.org/markup-compatibility/2006">
              <mc:Choice xmlns:v="urn:schemas-microsoft-com:vml" Requires="v">
                <p:oleObj spid="_x0000_s3274" name="Equation" r:id="rId8" imgW="495000" imgH="253800" progId="Equation.DSMT4">
                  <p:embed/>
                </p:oleObj>
              </mc:Choice>
              <mc:Fallback>
                <p:oleObj name="Equation" r:id="rId8" imgW="495000" imgH="253800" progId="Equation.DSMT4">
                  <p:embed/>
                  <p:pic>
                    <p:nvPicPr>
                      <p:cNvPr id="0" name=""/>
                      <p:cNvPicPr/>
                      <p:nvPr/>
                    </p:nvPicPr>
                    <p:blipFill>
                      <a:blip r:embed="rId9"/>
                      <a:stretch>
                        <a:fillRect/>
                      </a:stretch>
                    </p:blipFill>
                    <p:spPr>
                      <a:xfrm>
                        <a:off x="6954748" y="1544548"/>
                        <a:ext cx="990600" cy="508000"/>
                      </a:xfrm>
                      <a:prstGeom prst="rect">
                        <a:avLst/>
                      </a:prstGeom>
                    </p:spPr>
                  </p:pic>
                </p:oleObj>
              </mc:Fallback>
            </mc:AlternateContent>
          </a:graphicData>
        </a:graphic>
      </p:graphicFrame>
      <p:pic>
        <p:nvPicPr>
          <p:cNvPr id="9" name="Picture 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524000" y="3810000"/>
            <a:ext cx="1847088" cy="207264"/>
          </a:xfrm>
          <a:prstGeom prst="rect">
            <a:avLst/>
          </a:prstGeom>
        </p:spPr>
      </p:pic>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442169" y="3754857"/>
            <a:ext cx="2308860" cy="252984"/>
          </a:xfrm>
          <a:prstGeom prst="rect">
            <a:avLst/>
          </a:prstGeom>
        </p:spPr>
      </p:pic>
      <p:pic>
        <p:nvPicPr>
          <p:cNvPr id="11" name="Picture 1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22781" y="4468128"/>
            <a:ext cx="1351788" cy="633984"/>
          </a:xfrm>
          <a:prstGeom prst="rect">
            <a:avLst/>
          </a:prstGeom>
        </p:spPr>
      </p:pic>
      <p:pic>
        <p:nvPicPr>
          <p:cNvPr id="8" name="Picture 7"/>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3371088" y="5261427"/>
            <a:ext cx="1847088" cy="207264"/>
          </a:xfrm>
          <a:prstGeom prst="rect">
            <a:avLst/>
          </a:prstGeom>
        </p:spPr>
      </p:pic>
      <p:pic>
        <p:nvPicPr>
          <p:cNvPr id="5" name="Picture 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13569" y="5755157"/>
            <a:ext cx="2537460" cy="207264"/>
          </a:xfrm>
          <a:prstGeom prst="rect">
            <a:avLst/>
          </a:prstGeom>
        </p:spPr>
      </p:pic>
    </p:spTree>
    <p:extLst>
      <p:ext uri="{BB962C8B-B14F-4D97-AF65-F5344CB8AC3E}">
        <p14:creationId xmlns:p14="http://schemas.microsoft.com/office/powerpoint/2010/main" val="3796505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71084"/>
            <a:ext cx="7313613" cy="868362"/>
          </a:xfrm>
        </p:spPr>
        <p:txBody>
          <a:bodyPr/>
          <a:lstStyle/>
          <a:p>
            <a:r>
              <a:rPr lang="en-US" dirty="0" smtClean="0"/>
              <a:t>Algorithm </a:t>
            </a:r>
            <a:r>
              <a:rPr lang="en-US" dirty="0" err="1" smtClean="0"/>
              <a:t>steepestDescent</a:t>
            </a:r>
            <a:endParaRPr lang="en-US" dirty="0"/>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11077"/>
          <a:stretch/>
        </p:blipFill>
        <p:spPr>
          <a:xfrm>
            <a:off x="190500" y="1514230"/>
            <a:ext cx="8763000" cy="2823308"/>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2236549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346931"/>
            <a:ext cx="7313613" cy="868362"/>
          </a:xfrm>
        </p:spPr>
        <p:txBody>
          <a:bodyPr/>
          <a:lstStyle/>
          <a:p>
            <a:r>
              <a:rPr lang="en-US" dirty="0"/>
              <a:t>Algorithm </a:t>
            </a:r>
            <a:r>
              <a:rPr lang="en-US" dirty="0" err="1"/>
              <a:t>steepestDescent</a:t>
            </a:r>
            <a:endParaRPr lang="en-US" dirty="0"/>
          </a:p>
        </p:txBody>
      </p:sp>
      <p:pic>
        <p:nvPicPr>
          <p:cNvPr id="5" name="Picture 4" descr="TP_tmp.png"/>
          <p:cNvPicPr>
            <a:picLocks noChangeAspect="1"/>
          </p:cNvPicPr>
          <p:nvPr>
            <p:custDataLst>
              <p:tags r:id="rId2"/>
            </p:custDataLst>
          </p:nvPr>
        </p:nvPicPr>
        <p:blipFill rotWithShape="1">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t="8607"/>
          <a:stretch/>
        </p:blipFill>
        <p:spPr>
          <a:xfrm>
            <a:off x="222458" y="1447800"/>
            <a:ext cx="8763000" cy="3319585"/>
          </a:xfrm>
          <a:prstGeom prst="rect">
            <a:avLst/>
          </a:prstGeom>
          <a:noFill/>
          <a:extLst>
            <a:ext uri="{909E8E84-426E-40dd-AFC4-6F175D3DCCD1}">
              <a14:hiddenFill xmlns:a14="http://schemas.microsoft.com/office/drawing/2010/main" xmlns="">
                <a:solidFill>
                  <a:scrgbClr r="0" g="0" b="0">
                    <a:alpha val="0"/>
                  </a:scrgbClr>
                </a:solidFill>
              </a14:hiddenFill>
            </a:ext>
          </a:extLst>
        </p:spPr>
      </p:pic>
      <p:pic>
        <p:nvPicPr>
          <p:cNvPr id="7" name="Picture 6"/>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184116" y="5267548"/>
            <a:ext cx="6627876" cy="608076"/>
          </a:xfrm>
          <a:prstGeom prst="rect">
            <a:avLst/>
          </a:prstGeom>
        </p:spPr>
      </p:pic>
      <p:grpSp>
        <p:nvGrpSpPr>
          <p:cNvPr id="9" name="Group 8"/>
          <p:cNvGrpSpPr/>
          <p:nvPr/>
        </p:nvGrpSpPr>
        <p:grpSpPr>
          <a:xfrm>
            <a:off x="430258" y="6134680"/>
            <a:ext cx="8104142" cy="482213"/>
            <a:chOff x="355519" y="6375787"/>
            <a:chExt cx="8104142" cy="482213"/>
          </a:xfrm>
        </p:grpSpPr>
        <p:sp>
          <p:nvSpPr>
            <p:cNvPr id="6" name="TextBox 5"/>
            <p:cNvSpPr txBox="1"/>
            <p:nvPr/>
          </p:nvSpPr>
          <p:spPr>
            <a:xfrm>
              <a:off x="355519" y="6375787"/>
              <a:ext cx="8104142" cy="461665"/>
            </a:xfrm>
            <a:prstGeom prst="rect">
              <a:avLst/>
            </a:prstGeom>
            <a:noFill/>
          </p:spPr>
          <p:txBody>
            <a:bodyPr wrap="none" rtlCol="0">
              <a:spAutoFit/>
            </a:bodyPr>
            <a:lstStyle/>
            <a:p>
              <a:r>
                <a:rPr lang="en-US" sz="2400" dirty="0" smtClean="0"/>
                <a:t>Always converges, but if            is large, convergence is very slow.</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27133232"/>
                </p:ext>
              </p:extLst>
            </p:nvPr>
          </p:nvGraphicFramePr>
          <p:xfrm>
            <a:off x="3505200" y="6400800"/>
            <a:ext cx="685800" cy="457200"/>
          </p:xfrm>
          <a:graphic>
            <a:graphicData uri="http://schemas.openxmlformats.org/presentationml/2006/ole">
              <mc:AlternateContent xmlns:mc="http://schemas.openxmlformats.org/markup-compatibility/2006">
                <mc:Choice xmlns:v="urn:schemas-microsoft-com:vml" Requires="v">
                  <p:oleObj spid="_x0000_s4288" name="Equation" r:id="rId7" imgW="380880" imgH="253800" progId="Equation.DSMT4">
                    <p:embed/>
                  </p:oleObj>
                </mc:Choice>
                <mc:Fallback>
                  <p:oleObj name="Equation" r:id="rId7" imgW="380880" imgH="253800" progId="Equation.DSMT4">
                    <p:embed/>
                    <p:pic>
                      <p:nvPicPr>
                        <p:cNvPr id="0" name=""/>
                        <p:cNvPicPr/>
                        <p:nvPr/>
                      </p:nvPicPr>
                      <p:blipFill>
                        <a:blip r:embed="rId8"/>
                        <a:stretch>
                          <a:fillRect/>
                        </a:stretch>
                      </p:blipFill>
                      <p:spPr>
                        <a:xfrm>
                          <a:off x="3505200" y="6400800"/>
                          <a:ext cx="685800" cy="457200"/>
                        </a:xfrm>
                        <a:prstGeom prst="rect">
                          <a:avLst/>
                        </a:prstGeom>
                      </p:spPr>
                    </p:pic>
                  </p:oleObj>
                </mc:Fallback>
              </mc:AlternateContent>
            </a:graphicData>
          </a:graphic>
        </p:graphicFrame>
      </p:grpSp>
    </p:spTree>
    <p:extLst>
      <p:ext uri="{BB962C8B-B14F-4D97-AF65-F5344CB8AC3E}">
        <p14:creationId xmlns:p14="http://schemas.microsoft.com/office/powerpoint/2010/main" val="32418396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Geometrical Analysis of Steepest Descent</a:t>
            </a:r>
            <a:endParaRPr lang="en-US" dirty="0"/>
          </a:p>
        </p:txBody>
      </p:sp>
      <p:sp>
        <p:nvSpPr>
          <p:cNvPr id="3" name="Content Placeholder 2"/>
          <p:cNvSpPr>
            <a:spLocks noGrp="1"/>
          </p:cNvSpPr>
          <p:nvPr>
            <p:ph idx="1"/>
          </p:nvPr>
        </p:nvSpPr>
        <p:spPr/>
        <p:txBody>
          <a:bodyPr/>
          <a:lstStyle/>
          <a:p>
            <a:r>
              <a:rPr lang="en-US" dirty="0"/>
              <a:t>For any n × n matrix, successive search directions, </a:t>
            </a:r>
            <a:r>
              <a:rPr lang="en-US" i="1" dirty="0" err="1" smtClean="0"/>
              <a:t>r</a:t>
            </a:r>
            <a:r>
              <a:rPr lang="en-US" i="1" baseline="-25000" dirty="0" err="1" smtClean="0"/>
              <a:t>i</a:t>
            </a:r>
            <a:r>
              <a:rPr lang="en-US" dirty="0" smtClean="0"/>
              <a:t> </a:t>
            </a:r>
            <a:r>
              <a:rPr lang="en-US" dirty="0"/>
              <a:t>, are </a:t>
            </a:r>
            <a:r>
              <a:rPr lang="en-US" dirty="0" smtClean="0"/>
              <a:t>orthogonal (                 ).</a:t>
            </a:r>
          </a:p>
          <a:p>
            <a:r>
              <a:rPr lang="en-US" dirty="0" smtClean="0"/>
              <a:t>At </a:t>
            </a:r>
            <a:r>
              <a:rPr lang="en-US" i="1" dirty="0" smtClean="0"/>
              <a:t>x</a:t>
            </a:r>
            <a:r>
              <a:rPr lang="en-US" i="1" baseline="-25000" dirty="0" smtClean="0"/>
              <a:t>i</a:t>
            </a:r>
            <a:r>
              <a:rPr lang="en-US" dirty="0" smtClean="0"/>
              <a:t> </a:t>
            </a:r>
            <a:r>
              <a:rPr lang="en-US" dirty="0"/>
              <a:t>in the descent to the minimum, the negative of the gradient vector is orthogonal to the contour line </a:t>
            </a:r>
            <a:r>
              <a:rPr lang="en-US" i="1" dirty="0"/>
              <a:t> </a:t>
            </a:r>
            <a:r>
              <a:rPr lang="en-US" i="1" dirty="0" smtClean="0"/>
              <a:t>            </a:t>
            </a:r>
            <a:r>
              <a:rPr lang="en-US" dirty="0" smtClean="0"/>
              <a:t>. The </a:t>
            </a:r>
            <a:r>
              <a:rPr lang="en-US" dirty="0"/>
              <a:t>next search direction </a:t>
            </a:r>
            <a:r>
              <a:rPr lang="en-US" i="1" dirty="0" err="1" smtClean="0"/>
              <a:t>r</a:t>
            </a:r>
            <a:r>
              <a:rPr lang="en-US" i="1" baseline="-25000" dirty="0" err="1" smtClean="0"/>
              <a:t>i+1</a:t>
            </a:r>
            <a:r>
              <a:rPr lang="en-US" dirty="0" smtClean="0"/>
              <a:t> </a:t>
            </a:r>
            <a:r>
              <a:rPr lang="en-US" dirty="0"/>
              <a:t>is orthogonal to </a:t>
            </a:r>
            <a:r>
              <a:rPr lang="en-US" i="1" dirty="0" err="1" smtClean="0"/>
              <a:t>r</a:t>
            </a:r>
            <a:r>
              <a:rPr lang="en-US" i="1" baseline="-25000" dirty="0" err="1" smtClean="0"/>
              <a:t>i</a:t>
            </a:r>
            <a:r>
              <a:rPr lang="en-US" dirty="0" smtClean="0"/>
              <a:t> </a:t>
            </a:r>
            <a:r>
              <a:rPr lang="en-US" dirty="0"/>
              <a:t>and orthogonal to the contour line </a:t>
            </a:r>
            <a:r>
              <a:rPr lang="en-US" dirty="0" smtClean="0"/>
              <a:t>                  . The </a:t>
            </a:r>
            <a:r>
              <a:rPr lang="en-US" dirty="0"/>
              <a:t>approach to the minimum follows a zig-</a:t>
            </a:r>
            <a:r>
              <a:rPr lang="en-US" dirty="0" err="1"/>
              <a:t>zag</a:t>
            </a:r>
            <a:r>
              <a:rPr lang="en-US" dirty="0"/>
              <a:t> pattern. </a:t>
            </a:r>
            <a:r>
              <a:rPr lang="en-US" dirty="0" smtClean="0"/>
              <a:t> </a:t>
            </a:r>
            <a:endParaRPr lang="en-US" dirty="0"/>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943600" y="2286000"/>
            <a:ext cx="1431036" cy="254508"/>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34370" y="3842633"/>
            <a:ext cx="1136904" cy="252984"/>
          </a:xfrm>
          <a:prstGeom prst="rect">
            <a:avLst/>
          </a:prstGeom>
        </p:spPr>
      </p:pic>
      <p:pic>
        <p:nvPicPr>
          <p:cNvPr id="6" name="Picture 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035226" y="4827084"/>
            <a:ext cx="1641348" cy="252984"/>
          </a:xfrm>
          <a:prstGeom prst="rect">
            <a:avLst/>
          </a:prstGeom>
        </p:spPr>
      </p:pic>
    </p:spTree>
    <p:extLst>
      <p:ext uri="{BB962C8B-B14F-4D97-AF65-F5344CB8AC3E}">
        <p14:creationId xmlns:p14="http://schemas.microsoft.com/office/powerpoint/2010/main" val="217742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966"/>
            <a:ext cx="8229600" cy="1143000"/>
          </a:xfrm>
        </p:spPr>
        <p:txBody>
          <a:bodyPr>
            <a:normAutofit fontScale="90000"/>
          </a:bodyPr>
          <a:lstStyle/>
          <a:p>
            <a:r>
              <a:rPr lang="en-US" dirty="0"/>
              <a:t>Geometrical Analysis of Steepest Descent</a:t>
            </a:r>
          </a:p>
        </p:txBody>
      </p:sp>
      <p:sp>
        <p:nvSpPr>
          <p:cNvPr id="3" name="Content Placeholder 2"/>
          <p:cNvSpPr>
            <a:spLocks noGrp="1"/>
          </p:cNvSpPr>
          <p:nvPr>
            <p:ph idx="1"/>
          </p:nvPr>
        </p:nvSpPr>
        <p:spPr>
          <a:xfrm>
            <a:off x="457200" y="1066800"/>
            <a:ext cx="8229600" cy="4525963"/>
          </a:xfrm>
        </p:spPr>
        <p:txBody>
          <a:bodyPr/>
          <a:lstStyle/>
          <a:p>
            <a:r>
              <a:rPr lang="en-US" dirty="0" smtClean="0"/>
              <a:t>A sequence of residual multiples converges toward the solution, but successive residuals are orthogonal, resulting in a zig-</a:t>
            </a:r>
            <a:r>
              <a:rPr lang="en-US" dirty="0" err="1" smtClean="0"/>
              <a:t>zag</a:t>
            </a:r>
            <a:r>
              <a:rPr lang="en-US" dirty="0" smtClean="0"/>
              <a:t> pattern.</a:t>
            </a:r>
          </a:p>
          <a:p>
            <a:endParaRPr lang="en-US" dirty="0"/>
          </a:p>
          <a:p>
            <a:endParaRPr lang="en-US" dirty="0" smtClean="0"/>
          </a:p>
          <a:p>
            <a:pPr marL="0" indent="0">
              <a:buNone/>
            </a:pPr>
            <a:endParaRPr lang="en-US" dirty="0" smtClean="0"/>
          </a:p>
          <a:p>
            <a:r>
              <a:rPr lang="en-US" dirty="0"/>
              <a:t>Steepest descent always makes a turn of </a:t>
            </a:r>
            <a:r>
              <a:rPr lang="en-US" dirty="0" smtClean="0"/>
              <a:t>90 degrees </a:t>
            </a:r>
            <a:r>
              <a:rPr lang="en-US" dirty="0"/>
              <a:t>as it moves toward the minimum, and it could very well be that a different turn is optimal.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590800"/>
            <a:ext cx="3276600" cy="18406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3441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Geometrical Analysis of Steepest Descent</a:t>
            </a:r>
          </a:p>
        </p:txBody>
      </p:sp>
      <p:sp>
        <p:nvSpPr>
          <p:cNvPr id="3" name="Content Placeholder 2"/>
          <p:cNvSpPr>
            <a:spLocks noGrp="1"/>
          </p:cNvSpPr>
          <p:nvPr>
            <p:ph idx="1"/>
          </p:nvPr>
        </p:nvSpPr>
        <p:spPr/>
        <p:txBody>
          <a:bodyPr/>
          <a:lstStyle/>
          <a:p>
            <a:r>
              <a:rPr lang="en-US" dirty="0" smtClean="0"/>
              <a:t>In </a:t>
            </a:r>
            <a:r>
              <a:rPr lang="en-US" i="1" dirty="0" err="1" smtClean="0"/>
              <a:t>R</a:t>
            </a:r>
            <a:r>
              <a:rPr lang="en-US" i="1" baseline="30000" dirty="0" err="1" smtClean="0"/>
              <a:t>2</a:t>
            </a:r>
            <a:r>
              <a:rPr lang="en-US" dirty="0" smtClean="0"/>
              <a:t>, the singular values of </a:t>
            </a:r>
            <a:r>
              <a:rPr lang="en-US" i="1" dirty="0" smtClean="0"/>
              <a:t>A</a:t>
            </a:r>
            <a:r>
              <a:rPr lang="en-US" dirty="0" smtClean="0"/>
              <a:t> are its eigenvalues, and the contour lines are ellipses. </a:t>
            </a:r>
            <a:r>
              <a:rPr lang="en-US" dirty="0"/>
              <a:t>T</a:t>
            </a:r>
            <a:r>
              <a:rPr lang="en-US" dirty="0" smtClean="0"/>
              <a:t>he eigenvalues are equal to the singular values and determine the semi-major and semi-minor axes of the ellipse. The ratio</a:t>
            </a:r>
            <a:br>
              <a:rPr lang="en-US" dirty="0" smtClean="0"/>
            </a:br>
            <a:r>
              <a:rPr lang="en-US" dirty="0" smtClean="0"/>
              <a:t>                   determines the shape of the ellipse. As the ratio becomes larger, the ellipse becomes long and narrow.</a:t>
            </a:r>
            <a:endParaRPr lang="en-US" dirty="0"/>
          </a:p>
        </p:txBody>
      </p:sp>
      <p:pic>
        <p:nvPicPr>
          <p:cNvPr id="8" name="Picture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14400" y="4129356"/>
            <a:ext cx="1576917" cy="469900"/>
          </a:xfrm>
          <a:prstGeom prst="rect">
            <a:avLst/>
          </a:prstGeom>
        </p:spPr>
      </p:pic>
    </p:spTree>
    <p:extLst>
      <p:ext uri="{BB962C8B-B14F-4D97-AF65-F5344CB8AC3E}">
        <p14:creationId xmlns:p14="http://schemas.microsoft.com/office/powerpoint/2010/main" val="584231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692"/>
            <a:ext cx="8229600" cy="1143000"/>
          </a:xfrm>
        </p:spPr>
        <p:txBody>
          <a:bodyPr/>
          <a:lstStyle/>
          <a:p>
            <a:r>
              <a:rPr lang="en-US" dirty="0"/>
              <a:t>Geometrical Analysis of Steepest Descent</a:t>
            </a:r>
          </a:p>
        </p:txBody>
      </p:sp>
      <p:sp>
        <p:nvSpPr>
          <p:cNvPr id="3" name="Content Placeholder 2"/>
          <p:cNvSpPr>
            <a:spLocks noGrp="1"/>
          </p:cNvSpPr>
          <p:nvPr>
            <p:ph idx="1"/>
          </p:nvPr>
        </p:nvSpPr>
        <p:spPr>
          <a:xfrm>
            <a:off x="423809" y="1160123"/>
            <a:ext cx="8229600" cy="4525963"/>
          </a:xfrm>
        </p:spPr>
        <p:txBody>
          <a:bodyPr/>
          <a:lstStyle/>
          <a:p>
            <a:r>
              <a:rPr lang="en-US" dirty="0" smtClean="0"/>
              <a:t>If        is large, the </a:t>
            </a:r>
            <a:r>
              <a:rPr lang="en-US" dirty="0"/>
              <a:t>paraboloid φ (x) has a steep, narrow canyon near the minimum, and the values of </a:t>
            </a:r>
            <a:r>
              <a:rPr lang="en-US" i="1" dirty="0" smtClean="0"/>
              <a:t>x</a:t>
            </a:r>
            <a:r>
              <a:rPr lang="en-US" i="1" baseline="-25000" dirty="0" smtClean="0"/>
              <a:t>i</a:t>
            </a:r>
            <a:r>
              <a:rPr lang="en-US" dirty="0" smtClean="0"/>
              <a:t> </a:t>
            </a:r>
            <a:r>
              <a:rPr lang="en-US" dirty="0"/>
              <a:t>move back and forth across the walls of the canyon, moving down very slowly, and requiring a great many iterations to converge to the minimum </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184096" y="1359360"/>
            <a:ext cx="534924" cy="252984"/>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8193" t="4734" r="6604" b="3468"/>
          <a:stretch/>
        </p:blipFill>
        <p:spPr>
          <a:xfrm>
            <a:off x="2743200" y="4038599"/>
            <a:ext cx="3490687" cy="2819401"/>
          </a:xfrm>
          <a:prstGeom prst="rect">
            <a:avLst/>
          </a:prstGeom>
        </p:spPr>
      </p:pic>
    </p:spTree>
    <p:extLst>
      <p:ext uri="{BB962C8B-B14F-4D97-AF65-F5344CB8AC3E}">
        <p14:creationId xmlns:p14="http://schemas.microsoft.com/office/powerpoint/2010/main" val="2963063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759" y="-291306"/>
            <a:ext cx="8229600" cy="1143000"/>
          </a:xfrm>
        </p:spPr>
        <p:txBody>
          <a:bodyPr/>
          <a:lstStyle/>
          <a:p>
            <a:r>
              <a:rPr lang="en-US" dirty="0" smtClean="0"/>
              <a:t>Example 1</a:t>
            </a:r>
            <a:endParaRPr lang="en-US" dirty="0"/>
          </a:p>
        </p:txBody>
      </p:sp>
      <p:pic>
        <p:nvPicPr>
          <p:cNvPr id="8" name="Picture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 y="685800"/>
            <a:ext cx="8703565" cy="1816608"/>
          </a:xfrm>
          <a:prstGeom prst="rect">
            <a:avLst/>
          </a:prstGeom>
        </p:spPr>
      </p:pic>
      <p:sp>
        <p:nvSpPr>
          <p:cNvPr id="9" name="TextBox 8"/>
          <p:cNvSpPr txBox="1"/>
          <p:nvPr/>
        </p:nvSpPr>
        <p:spPr>
          <a:xfrm>
            <a:off x="321067" y="2540080"/>
            <a:ext cx="7772400" cy="4185761"/>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 = [5 1;1 4];</a:t>
            </a:r>
          </a:p>
          <a:p>
            <a:r>
              <a:rPr lang="en-US" sz="1400" dirty="0">
                <a:latin typeface="Courier New" panose="02070309020205020404" pitchFamily="49" charset="0"/>
                <a:cs typeface="Courier New" panose="02070309020205020404" pitchFamily="49" charset="0"/>
              </a:rPr>
              <a:t>B = [7 6.99;6.99 7];</a:t>
            </a:r>
          </a:p>
          <a:p>
            <a:r>
              <a:rPr lang="en-US" sz="1400" dirty="0">
                <a:latin typeface="Courier New" panose="02070309020205020404" pitchFamily="49" charset="0"/>
                <a:cs typeface="Courier New" panose="02070309020205020404" pitchFamily="49" charset="0"/>
              </a:rPr>
              <a:t>b = [46.463 17.499]';</a:t>
            </a:r>
          </a:p>
          <a:p>
            <a:r>
              <a:rPr lang="en-US" sz="1400" dirty="0">
                <a:latin typeface="Courier New" panose="02070309020205020404" pitchFamily="49" charset="0"/>
                <a:cs typeface="Courier New" panose="02070309020205020404" pitchFamily="49" charset="0"/>
              </a:rPr>
              <a:t> </a:t>
            </a:r>
          </a:p>
          <a:p>
            <a:r>
              <a:rPr lang="en-US" sz="1400" dirty="0" err="1">
                <a:latin typeface="Courier New" panose="02070309020205020404" pitchFamily="49" charset="0"/>
                <a:cs typeface="Courier New" panose="02070309020205020404" pitchFamily="49" charset="0"/>
              </a:rPr>
              <a:t>fprintf</a:t>
            </a:r>
            <a:r>
              <a:rPr lang="en-US" sz="1400" dirty="0">
                <a:latin typeface="Courier New" panose="02070309020205020404" pitchFamily="49" charset="0"/>
                <a:cs typeface="Courier New" panose="02070309020205020404" pitchFamily="49" charset="0"/>
              </a:rPr>
              <a:t>('The condition numbers of A and B respectively are:\</a:t>
            </a:r>
            <a:r>
              <a:rPr lang="en-US" sz="1400" dirty="0" err="1">
                <a:latin typeface="Courier New" panose="02070309020205020404" pitchFamily="49" charset="0"/>
                <a:cs typeface="Courier New" panose="02070309020205020404" pitchFamily="49" charset="0"/>
              </a:rPr>
              <a:t>n%g</a:t>
            </a:r>
            <a:r>
              <a:rPr lang="en-US" sz="1400" dirty="0">
                <a:latin typeface="Courier New" panose="02070309020205020404" pitchFamily="49" charset="0"/>
                <a:cs typeface="Courier New" panose="02070309020205020404" pitchFamily="49" charset="0"/>
              </a:rPr>
              <a:t>/%g\n',...</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cond</a:t>
            </a:r>
            <a:r>
              <a:rPr lang="en-US" sz="1400" dirty="0">
                <a:latin typeface="Courier New" panose="02070309020205020404" pitchFamily="49" charset="0"/>
                <a:cs typeface="Courier New" panose="02070309020205020404" pitchFamily="49" charset="0"/>
              </a:rPr>
              <a:t>(A), </a:t>
            </a:r>
            <a:r>
              <a:rPr lang="en-US" sz="1400" dirty="0" err="1">
                <a:latin typeface="Courier New" panose="02070309020205020404" pitchFamily="49" charset="0"/>
                <a:cs typeface="Courier New" panose="02070309020205020404" pitchFamily="49" charset="0"/>
              </a:rPr>
              <a:t>cond</a:t>
            </a:r>
            <a:r>
              <a:rPr lang="en-US" sz="1400" dirty="0">
                <a:latin typeface="Courier New" panose="02070309020205020404" pitchFamily="49" charset="0"/>
                <a:cs typeface="Courier New" panose="02070309020205020404" pitchFamily="49" charset="0"/>
              </a:rPr>
              <a:t>(B</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tol</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1.0e</a:t>
            </a:r>
            <a:r>
              <a:rPr lang="en-US" sz="1400" dirty="0">
                <a:latin typeface="Courier New" panose="02070309020205020404" pitchFamily="49" charset="0"/>
                <a:cs typeface="Courier New" panose="02070309020205020404" pitchFamily="49" charset="0"/>
              </a:rPr>
              <a:t>-12;</a:t>
            </a:r>
          </a:p>
          <a:p>
            <a:r>
              <a:rPr lang="en-US" sz="1400" dirty="0" err="1">
                <a:latin typeface="Courier New" panose="02070309020205020404" pitchFamily="49" charset="0"/>
                <a:cs typeface="Courier New" panose="02070309020205020404" pitchFamily="49" charset="0"/>
              </a:rPr>
              <a:t>x0</a:t>
            </a:r>
            <a:r>
              <a:rPr lang="en-US" sz="1400" dirty="0">
                <a:latin typeface="Courier New" panose="02070309020205020404" pitchFamily="49" charset="0"/>
                <a:cs typeface="Courier New" panose="02070309020205020404" pitchFamily="49" charset="0"/>
              </a:rPr>
              <a:t> = [5 5]';</a:t>
            </a:r>
          </a:p>
          <a:p>
            <a:r>
              <a:rPr lang="en-US" sz="1400" dirty="0" err="1">
                <a:latin typeface="Courier New" panose="02070309020205020404" pitchFamily="49" charset="0"/>
                <a:cs typeface="Courier New" panose="02070309020205020404" pitchFamily="49" charset="0"/>
              </a:rPr>
              <a:t>maxiter</a:t>
            </a:r>
            <a:r>
              <a:rPr lang="en-US" sz="1400" dirty="0">
                <a:latin typeface="Courier New" panose="02070309020205020404" pitchFamily="49" charset="0"/>
                <a:cs typeface="Courier New" panose="02070309020205020404" pitchFamily="49" charset="0"/>
              </a:rPr>
              <a:t> = 10000;</a:t>
            </a:r>
          </a:p>
          <a:p>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iter1</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steepestDescent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A,b,x0,tol,maxiter</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iter2</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steepestDescent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B,b,x0,tol,maxiter</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fprintf</a:t>
            </a:r>
            <a:r>
              <a:rPr lang="en-US" sz="1400" dirty="0">
                <a:latin typeface="Courier New" panose="02070309020205020404" pitchFamily="49" charset="0"/>
                <a:cs typeface="Courier New" panose="02070309020205020404" pitchFamily="49" charset="0"/>
              </a:rPr>
              <a:t>('Ax = b required %d iterations, and </a:t>
            </a:r>
            <a:r>
              <a:rPr lang="en-US" sz="1400" dirty="0" err="1">
                <a:latin typeface="Courier New" panose="02070309020205020404" pitchFamily="49" charset="0"/>
                <a:cs typeface="Courier New" panose="02070309020205020404" pitchFamily="49" charset="0"/>
              </a:rPr>
              <a:t>Bx</a:t>
            </a:r>
            <a:r>
              <a:rPr lang="en-US" sz="1400" dirty="0">
                <a:latin typeface="Courier New" panose="02070309020205020404" pitchFamily="49" charset="0"/>
                <a:cs typeface="Courier New" panose="02070309020205020404" pitchFamily="49" charset="0"/>
              </a:rPr>
              <a:t> = b required %d\n',...</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iter1,iter2</a:t>
            </a:r>
            <a:r>
              <a:rPr lang="en-US" sz="1400" dirty="0" smtClean="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&lt;Run&gt;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The conditions numbers of A and B respectively are:</a:t>
            </a:r>
          </a:p>
          <a:p>
            <a:r>
              <a:rPr lang="en-US" sz="1400" dirty="0">
                <a:latin typeface="Courier New" panose="02070309020205020404" pitchFamily="49" charset="0"/>
                <a:cs typeface="Courier New" panose="02070309020205020404" pitchFamily="49" charset="0"/>
              </a:rPr>
              <a:t>1.66117/1399</a:t>
            </a:r>
          </a:p>
          <a:p>
            <a:r>
              <a:rPr lang="en-US" sz="1400" dirty="0">
                <a:latin typeface="Courier New" panose="02070309020205020404" pitchFamily="49" charset="0"/>
                <a:cs typeface="Courier New" panose="02070309020205020404" pitchFamily="49" charset="0"/>
              </a:rPr>
              <a:t>Ax = b required 21 iterations, and </a:t>
            </a:r>
            <a:r>
              <a:rPr lang="en-US" sz="1400" dirty="0" err="1">
                <a:latin typeface="Courier New" panose="02070309020205020404" pitchFamily="49" charset="0"/>
                <a:cs typeface="Courier New" panose="02070309020205020404" pitchFamily="49" charset="0"/>
              </a:rPr>
              <a:t>Bx</a:t>
            </a:r>
            <a:r>
              <a:rPr lang="en-US" sz="1400" dirty="0">
                <a:latin typeface="Courier New" panose="02070309020205020404" pitchFamily="49" charset="0"/>
                <a:cs typeface="Courier New" panose="02070309020205020404" pitchFamily="49" charset="0"/>
              </a:rPr>
              <a:t> = b required 8462</a:t>
            </a:r>
          </a:p>
        </p:txBody>
      </p:sp>
    </p:spTree>
    <p:extLst>
      <p:ext uri="{BB962C8B-B14F-4D97-AF65-F5344CB8AC3E}">
        <p14:creationId xmlns:p14="http://schemas.microsoft.com/office/powerpoint/2010/main" val="34987057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pic>
        <p:nvPicPr>
          <p:cNvPr id="4" name="Picture 3"/>
          <p:cNvPicPr>
            <a:picLocks noChangeAspect="1"/>
          </p:cNvPicPr>
          <p:nvPr/>
        </p:nvPicPr>
        <p:blipFill>
          <a:blip r:embed="rId2"/>
          <a:stretch>
            <a:fillRect/>
          </a:stretch>
        </p:blipFill>
        <p:spPr>
          <a:xfrm>
            <a:off x="533400" y="1443323"/>
            <a:ext cx="4114800" cy="3086100"/>
          </a:xfrm>
          <a:prstGeom prst="rect">
            <a:avLst/>
          </a:prstGeom>
        </p:spPr>
      </p:pic>
      <p:pic>
        <p:nvPicPr>
          <p:cNvPr id="5" name="Picture 4"/>
          <p:cNvPicPr>
            <a:picLocks noChangeAspect="1"/>
          </p:cNvPicPr>
          <p:nvPr/>
        </p:nvPicPr>
        <p:blipFill>
          <a:blip r:embed="rId3"/>
          <a:stretch>
            <a:fillRect/>
          </a:stretch>
        </p:blipFill>
        <p:spPr>
          <a:xfrm>
            <a:off x="4343400" y="1453597"/>
            <a:ext cx="4107180" cy="3080385"/>
          </a:xfrm>
          <a:prstGeom prst="rect">
            <a:avLst/>
          </a:prstGeom>
        </p:spPr>
      </p:pic>
    </p:spTree>
    <p:extLst>
      <p:ext uri="{BB962C8B-B14F-4D97-AF65-F5344CB8AC3E}">
        <p14:creationId xmlns:p14="http://schemas.microsoft.com/office/powerpoint/2010/main" val="2971123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a:t>
            </a:r>
            <a:r>
              <a:rPr lang="en-US" dirty="0"/>
              <a:t>, Sparse Matrices</a:t>
            </a:r>
          </a:p>
        </p:txBody>
      </p:sp>
      <p:sp>
        <p:nvSpPr>
          <p:cNvPr id="3" name="Content Placeholder 2"/>
          <p:cNvSpPr>
            <a:spLocks noGrp="1"/>
          </p:cNvSpPr>
          <p:nvPr>
            <p:ph idx="1"/>
          </p:nvPr>
        </p:nvSpPr>
        <p:spPr/>
        <p:txBody>
          <a:bodyPr/>
          <a:lstStyle/>
          <a:p>
            <a:r>
              <a:rPr lang="en-US" dirty="0"/>
              <a:t>Along with other problems, </a:t>
            </a:r>
            <a:r>
              <a:rPr lang="en-US" dirty="0" smtClean="0"/>
              <a:t>large, sparse matrices occur </a:t>
            </a:r>
            <a:r>
              <a:rPr lang="en-US" dirty="0"/>
              <a:t>in the numerical solution of partial differential equations</a:t>
            </a:r>
            <a:r>
              <a:rPr lang="en-US" dirty="0" smtClean="0"/>
              <a:t>.</a:t>
            </a:r>
          </a:p>
          <a:p>
            <a:endParaRPr lang="en-US" dirty="0"/>
          </a:p>
          <a:p>
            <a:r>
              <a:rPr lang="en-US" dirty="0" smtClean="0"/>
              <a:t>The </a:t>
            </a:r>
            <a:r>
              <a:rPr lang="en-US" i="1" dirty="0" err="1" smtClean="0"/>
              <a:t>sparsity</a:t>
            </a:r>
            <a:r>
              <a:rPr lang="en-US" i="1" dirty="0" smtClean="0"/>
              <a:t> </a:t>
            </a:r>
            <a:r>
              <a:rPr lang="en-US" i="1" dirty="0"/>
              <a:t>pattern</a:t>
            </a:r>
            <a:r>
              <a:rPr lang="en-US" dirty="0"/>
              <a:t> of a matrix is a plot that shows the presence of </a:t>
            </a:r>
            <a:r>
              <a:rPr lang="en-US" dirty="0" err="1"/>
              <a:t>nonzeros</a:t>
            </a:r>
            <a:r>
              <a:rPr lang="en-US" dirty="0"/>
              <a:t> </a:t>
            </a:r>
          </a:p>
        </p:txBody>
      </p:sp>
    </p:spTree>
    <p:extLst>
      <p:ext uri="{BB962C8B-B14F-4D97-AF65-F5344CB8AC3E}">
        <p14:creationId xmlns:p14="http://schemas.microsoft.com/office/powerpoint/2010/main" val="182221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a:t>Steepest Descent to Conjugate Gradient</a:t>
            </a:r>
          </a:p>
        </p:txBody>
      </p:sp>
      <p:sp>
        <p:nvSpPr>
          <p:cNvPr id="3" name="Content Placeholder 2"/>
          <p:cNvSpPr>
            <a:spLocks noGrp="1"/>
          </p:cNvSpPr>
          <p:nvPr>
            <p:ph idx="1"/>
          </p:nvPr>
        </p:nvSpPr>
        <p:spPr/>
        <p:txBody>
          <a:bodyPr/>
          <a:lstStyle/>
          <a:p>
            <a:r>
              <a:rPr lang="en-US" dirty="0"/>
              <a:t>The conjugate gradient (CG) method </a:t>
            </a:r>
            <a:r>
              <a:rPr lang="en-US" dirty="0" smtClean="0"/>
              <a:t>computes                      </a:t>
            </a:r>
            <a:r>
              <a:rPr lang="en-US" dirty="0"/>
              <a:t>where the direction </a:t>
            </a:r>
            <a:r>
              <a:rPr lang="en-US" dirty="0" smtClean="0"/>
              <a:t>vectors       are chosen so       much more accurately and quickly descends toward the minimum of </a:t>
            </a:r>
          </a:p>
          <a:p>
            <a:endParaRPr lang="en-US" dirty="0" smtClean="0"/>
          </a:p>
          <a:p>
            <a:r>
              <a:rPr lang="en-US" dirty="0" smtClean="0"/>
              <a:t>Using the same argument as for steepest descent,</a:t>
            </a:r>
            <a:endParaRPr lang="en-US" dirty="0"/>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85720" y="2336800"/>
            <a:ext cx="1863852" cy="207264"/>
          </a:xfrm>
          <a:prstGeom prst="rect">
            <a:avLst/>
          </a:prstGeom>
        </p:spPr>
      </p:pic>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199640" y="2746946"/>
            <a:ext cx="429768" cy="252984"/>
          </a:xfrm>
          <a:prstGeom prst="rect">
            <a:avLst/>
          </a:prstGeom>
        </p:spPr>
      </p:pic>
      <p:pic>
        <p:nvPicPr>
          <p:cNvPr id="10" name="Picture 9"/>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105400" y="2755264"/>
            <a:ext cx="446532" cy="252984"/>
          </a:xfrm>
          <a:prstGeom prst="rect">
            <a:avLst/>
          </a:prstGeom>
        </p:spPr>
      </p:pic>
      <p:pic>
        <p:nvPicPr>
          <p:cNvPr id="12" name="Picture 1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144012" y="3710781"/>
            <a:ext cx="2429256" cy="304800"/>
          </a:xfrm>
          <a:prstGeom prst="rect">
            <a:avLst/>
          </a:prstGeom>
        </p:spPr>
      </p:pic>
      <p:pic>
        <p:nvPicPr>
          <p:cNvPr id="13" name="Picture 12"/>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144012" y="5593620"/>
            <a:ext cx="1371600" cy="633984"/>
          </a:xfrm>
          <a:prstGeom prst="rect">
            <a:avLst/>
          </a:prstGeom>
        </p:spPr>
      </p:pic>
    </p:spTree>
    <p:extLst>
      <p:ext uri="{BB962C8B-B14F-4D97-AF65-F5344CB8AC3E}">
        <p14:creationId xmlns:p14="http://schemas.microsoft.com/office/powerpoint/2010/main" val="39955573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Steepest Descent to Conjugate Gradient</a:t>
            </a:r>
          </a:p>
        </p:txBody>
      </p:sp>
      <p:sp>
        <p:nvSpPr>
          <p:cNvPr id="5" name="Content Placeholder 4"/>
          <p:cNvSpPr>
            <a:spLocks noGrp="1"/>
          </p:cNvSpPr>
          <p:nvPr>
            <p:ph idx="1"/>
          </p:nvPr>
        </p:nvSpPr>
        <p:spPr/>
        <p:txBody>
          <a:bodyPr/>
          <a:lstStyle/>
          <a:p>
            <a:r>
              <a:rPr lang="en-US" dirty="0" smtClean="0"/>
              <a:t>CG approximates the minimum of       using a different norm called the </a:t>
            </a:r>
            <a:r>
              <a:rPr lang="en-US" i="1" dirty="0" smtClean="0"/>
              <a:t>A-norm</a:t>
            </a:r>
            <a:r>
              <a:rPr lang="en-US" dirty="0" smtClean="0"/>
              <a:t>.</a:t>
            </a:r>
          </a:p>
          <a:p>
            <a:endParaRPr lang="en-US" dirty="0"/>
          </a:p>
          <a:p>
            <a:endParaRPr lang="en-US" dirty="0" smtClean="0"/>
          </a:p>
          <a:p>
            <a:pPr marL="0" indent="0">
              <a:buNone/>
            </a:pPr>
            <a:endParaRPr lang="en-US" dirty="0" smtClean="0"/>
          </a:p>
          <a:p>
            <a:r>
              <a:rPr lang="en-US" dirty="0" smtClean="0"/>
              <a:t>If                is the error, then</a:t>
            </a:r>
            <a:endParaRPr lang="en-US" dirty="0"/>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7264" y="3124200"/>
            <a:ext cx="8729472" cy="1184148"/>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543040" y="1792129"/>
            <a:ext cx="496824" cy="252984"/>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863090" y="5387435"/>
            <a:ext cx="5026152" cy="515112"/>
          </a:xfrm>
          <a:prstGeom prst="rect">
            <a:avLst/>
          </a:prstGeom>
        </p:spPr>
      </p:pic>
      <p:pic>
        <p:nvPicPr>
          <p:cNvPr id="8" name="Picture 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41120" y="4678680"/>
            <a:ext cx="1043940" cy="153924"/>
          </a:xfrm>
          <a:prstGeom prst="rect">
            <a:avLst/>
          </a:prstGeom>
        </p:spPr>
      </p:pic>
    </p:spTree>
    <p:extLst>
      <p:ext uri="{BB962C8B-B14F-4D97-AF65-F5344CB8AC3E}">
        <p14:creationId xmlns:p14="http://schemas.microsoft.com/office/powerpoint/2010/main" val="1363062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Steepest Descent to Conjugate Gradient</a:t>
            </a:r>
          </a:p>
        </p:txBody>
      </p:sp>
      <p:sp>
        <p:nvSpPr>
          <p:cNvPr id="3" name="Content Placeholder 2"/>
          <p:cNvSpPr>
            <a:spLocks noGrp="1"/>
          </p:cNvSpPr>
          <p:nvPr>
            <p:ph idx="1"/>
          </p:nvPr>
        </p:nvSpPr>
        <p:spPr/>
        <p:txBody>
          <a:bodyPr/>
          <a:lstStyle/>
          <a:p>
            <a:r>
              <a:rPr lang="en-US" dirty="0"/>
              <a:t>The steepest descent algorithm minimizes the 2-norm of the error along a gradient line at each </a:t>
            </a:r>
            <a:r>
              <a:rPr lang="en-US" dirty="0" smtClean="0"/>
              <a:t>step</a:t>
            </a:r>
            <a:r>
              <a:rPr lang="en-US" dirty="0"/>
              <a:t> </a:t>
            </a:r>
            <a:r>
              <a:rPr lang="en-US" dirty="0" smtClean="0"/>
              <a:t>(one dimensional minimization).</a:t>
            </a:r>
            <a:endParaRPr lang="en-US" dirty="0"/>
          </a:p>
          <a:p>
            <a:r>
              <a:rPr lang="en-US" dirty="0"/>
              <a:t>The CG method uses information from past steps so that it can minimize over higher dimensional subspaces. </a:t>
            </a:r>
            <a:r>
              <a:rPr lang="en-US" dirty="0" smtClean="0"/>
              <a:t>In fact, in moving from </a:t>
            </a:r>
            <a:r>
              <a:rPr lang="en-US" i="1" dirty="0" smtClean="0"/>
              <a:t>x</a:t>
            </a:r>
            <a:r>
              <a:rPr lang="en-US" i="1" baseline="-25000" dirty="0" smtClean="0"/>
              <a:t>i-1</a:t>
            </a:r>
            <a:r>
              <a:rPr lang="en-US" dirty="0" smtClean="0"/>
              <a:t> to </a:t>
            </a:r>
            <a:r>
              <a:rPr lang="en-US" i="1" dirty="0" smtClean="0"/>
              <a:t>x</a:t>
            </a:r>
            <a:r>
              <a:rPr lang="en-US" i="1" baseline="-25000" dirty="0" smtClean="0"/>
              <a:t>i</a:t>
            </a:r>
            <a:r>
              <a:rPr lang="en-US" dirty="0" smtClean="0"/>
              <a:t>, the algorithm minimizes over an </a:t>
            </a:r>
            <a:r>
              <a:rPr lang="en-US" i="1" dirty="0" err="1" smtClean="0"/>
              <a:t>i</a:t>
            </a:r>
            <a:r>
              <a:rPr lang="en-US" dirty="0" smtClean="0"/>
              <a:t>-dimensional subspace.</a:t>
            </a:r>
            <a:endParaRPr lang="en-US" dirty="0"/>
          </a:p>
        </p:txBody>
      </p:sp>
    </p:spTree>
    <p:extLst>
      <p:ext uri="{BB962C8B-B14F-4D97-AF65-F5344CB8AC3E}">
        <p14:creationId xmlns:p14="http://schemas.microsoft.com/office/powerpoint/2010/main" val="3155870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Steepest Descent to Conjugate Gradient</a:t>
            </a:r>
          </a:p>
        </p:txBody>
      </p:sp>
      <p:sp>
        <p:nvSpPr>
          <p:cNvPr id="3" name="Content Placeholder 2"/>
          <p:cNvSpPr>
            <a:spLocks noGrp="1"/>
          </p:cNvSpPr>
          <p:nvPr>
            <p:ph idx="1"/>
          </p:nvPr>
        </p:nvSpPr>
        <p:spPr/>
        <p:txBody>
          <a:bodyPr/>
          <a:lstStyle/>
          <a:p>
            <a:r>
              <a:rPr lang="en-US" dirty="0" smtClean="0"/>
              <a:t>The approximations                      do not zig-</a:t>
            </a:r>
            <a:r>
              <a:rPr lang="en-US" dirty="0" err="1" smtClean="0"/>
              <a:t>zag</a:t>
            </a:r>
            <a:r>
              <a:rPr lang="en-US" dirty="0" smtClean="0"/>
              <a:t> toward the minimum, but follow a shorter path.</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272280" y="1828800"/>
            <a:ext cx="1790700" cy="20726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3276600"/>
            <a:ext cx="4206498" cy="2849563"/>
          </a:xfrm>
          <a:prstGeom prst="rect">
            <a:avLst/>
          </a:prstGeom>
        </p:spPr>
      </p:pic>
      <p:cxnSp>
        <p:nvCxnSpPr>
          <p:cNvPr id="8" name="Straight Arrow Connector 7"/>
          <p:cNvCxnSpPr/>
          <p:nvPr/>
        </p:nvCxnSpPr>
        <p:spPr>
          <a:xfrm flipH="1" flipV="1">
            <a:off x="4191000" y="6126163"/>
            <a:ext cx="762000" cy="350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724400" y="4572000"/>
            <a:ext cx="213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960951" y="4856481"/>
            <a:ext cx="2641529" cy="2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026972" y="4332049"/>
            <a:ext cx="1654748" cy="369332"/>
          </a:xfrm>
          <a:prstGeom prst="rect">
            <a:avLst/>
          </a:prstGeom>
          <a:noFill/>
        </p:spPr>
        <p:txBody>
          <a:bodyPr wrap="none" rtlCol="0">
            <a:spAutoFit/>
          </a:bodyPr>
          <a:lstStyle/>
          <a:p>
            <a:r>
              <a:rPr lang="en-US" dirty="0" smtClean="0"/>
              <a:t>CG step from A.</a:t>
            </a:r>
            <a:endParaRPr lang="en-US" dirty="0"/>
          </a:p>
        </p:txBody>
      </p:sp>
      <p:sp>
        <p:nvSpPr>
          <p:cNvPr id="16" name="TextBox 15"/>
          <p:cNvSpPr txBox="1"/>
          <p:nvPr/>
        </p:nvSpPr>
        <p:spPr>
          <a:xfrm>
            <a:off x="173351" y="4423962"/>
            <a:ext cx="1786899" cy="923330"/>
          </a:xfrm>
          <a:prstGeom prst="rect">
            <a:avLst/>
          </a:prstGeom>
          <a:noFill/>
        </p:spPr>
        <p:txBody>
          <a:bodyPr wrap="none" rtlCol="0">
            <a:spAutoFit/>
          </a:bodyPr>
          <a:lstStyle/>
          <a:p>
            <a:r>
              <a:rPr lang="en-US" dirty="0" smtClean="0"/>
              <a:t>Steepest descent</a:t>
            </a:r>
          </a:p>
          <a:p>
            <a:r>
              <a:rPr lang="en-US" dirty="0" smtClean="0"/>
              <a:t>from from A in</a:t>
            </a:r>
          </a:p>
          <a:p>
            <a:r>
              <a:rPr lang="en-US" dirty="0" smtClean="0"/>
              <a:t>four steps.</a:t>
            </a:r>
            <a:endParaRPr lang="en-US" dirty="0"/>
          </a:p>
        </p:txBody>
      </p:sp>
      <p:sp>
        <p:nvSpPr>
          <p:cNvPr id="18" name="TextBox 17"/>
          <p:cNvSpPr txBox="1"/>
          <p:nvPr/>
        </p:nvSpPr>
        <p:spPr>
          <a:xfrm>
            <a:off x="4973320" y="6292334"/>
            <a:ext cx="632289" cy="369332"/>
          </a:xfrm>
          <a:prstGeom prst="rect">
            <a:avLst/>
          </a:prstGeom>
          <a:noFill/>
        </p:spPr>
        <p:txBody>
          <a:bodyPr wrap="none" rtlCol="0">
            <a:spAutoFit/>
          </a:bodyPr>
          <a:lstStyle/>
          <a:p>
            <a:r>
              <a:rPr lang="en-US" dirty="0" smtClean="0"/>
              <a:t>Start</a:t>
            </a:r>
            <a:endParaRPr lang="en-US" dirty="0"/>
          </a:p>
        </p:txBody>
      </p:sp>
    </p:spTree>
    <p:extLst>
      <p:ext uri="{BB962C8B-B14F-4D97-AF65-F5344CB8AC3E}">
        <p14:creationId xmlns:p14="http://schemas.microsoft.com/office/powerpoint/2010/main" val="2691265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Steepest Descent to Conjugate Gradient</a:t>
            </a:r>
          </a:p>
        </p:txBody>
      </p:sp>
      <p:sp>
        <p:nvSpPr>
          <p:cNvPr id="3" name="Content Placeholder 2"/>
          <p:cNvSpPr>
            <a:spLocks noGrp="1"/>
          </p:cNvSpPr>
          <p:nvPr>
            <p:ph idx="1"/>
          </p:nvPr>
        </p:nvSpPr>
        <p:spPr/>
        <p:txBody>
          <a:bodyPr/>
          <a:lstStyle/>
          <a:p>
            <a:r>
              <a:rPr lang="en-US" dirty="0" smtClean="0"/>
              <a:t>Recall that the search directions (residuals), </a:t>
            </a:r>
            <a:r>
              <a:rPr lang="en-US" i="1" dirty="0" err="1" smtClean="0"/>
              <a:t>r</a:t>
            </a:r>
            <a:r>
              <a:rPr lang="en-US" i="1" baseline="-25000" dirty="0" err="1" smtClean="0"/>
              <a:t>i</a:t>
            </a:r>
            <a:r>
              <a:rPr lang="en-US" dirty="0" smtClean="0"/>
              <a:t>, are orthogonal and thus linearly independent.</a:t>
            </a:r>
          </a:p>
          <a:p>
            <a:r>
              <a:rPr lang="en-US" dirty="0"/>
              <a:t>Recall that the Gram-Schmidt process takes a set of linearly independent vectors and produces a set of mutually orthogonal unit vectors relative to the 2-norm that span the same subspace as the original set. </a:t>
            </a:r>
          </a:p>
        </p:txBody>
      </p:sp>
    </p:spTree>
    <p:extLst>
      <p:ext uri="{BB962C8B-B14F-4D97-AF65-F5344CB8AC3E}">
        <p14:creationId xmlns:p14="http://schemas.microsoft.com/office/powerpoint/2010/main" val="3213778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98"/>
            <a:ext cx="8229600" cy="1143000"/>
          </a:xfrm>
        </p:spPr>
        <p:txBody>
          <a:bodyPr/>
          <a:lstStyle/>
          <a:p>
            <a:r>
              <a:rPr lang="en-US" dirty="0"/>
              <a:t>From Steepest Descent to Conjugate Gradient</a:t>
            </a:r>
          </a:p>
        </p:txBody>
      </p:sp>
      <p:sp>
        <p:nvSpPr>
          <p:cNvPr id="3" name="Content Placeholder 2"/>
          <p:cNvSpPr>
            <a:spLocks noGrp="1"/>
          </p:cNvSpPr>
          <p:nvPr>
            <p:ph idx="1"/>
          </p:nvPr>
        </p:nvSpPr>
        <p:spPr>
          <a:xfrm>
            <a:off x="457200" y="1219200"/>
            <a:ext cx="8229600" cy="4525963"/>
          </a:xfrm>
        </p:spPr>
        <p:txBody>
          <a:bodyPr/>
          <a:lstStyle/>
          <a:p>
            <a:r>
              <a:rPr lang="en-US" dirty="0" smtClean="0"/>
              <a:t>Apply Gram-Schmidt to </a:t>
            </a:r>
            <a:r>
              <a:rPr lang="en-US" i="1" dirty="0" err="1" smtClean="0"/>
              <a:t>r</a:t>
            </a:r>
            <a:r>
              <a:rPr lang="en-US" i="1" baseline="-25000" dirty="0" err="1" smtClean="0"/>
              <a:t>0</a:t>
            </a:r>
            <a:r>
              <a:rPr lang="en-US" dirty="0" smtClean="0"/>
              <a:t>, </a:t>
            </a:r>
            <a:r>
              <a:rPr lang="en-US" i="1" dirty="0" err="1" smtClean="0"/>
              <a:t>r</a:t>
            </a:r>
            <a:r>
              <a:rPr lang="en-US" i="1" baseline="-25000" dirty="0" err="1" smtClean="0"/>
              <a:t>1</a:t>
            </a:r>
            <a:r>
              <a:rPr lang="en-US" dirty="0" smtClean="0"/>
              <a:t>, </a:t>
            </a:r>
            <a:r>
              <a:rPr lang="en-US" i="1" dirty="0" err="1" smtClean="0"/>
              <a:t>r</a:t>
            </a:r>
            <a:r>
              <a:rPr lang="en-US" i="1" baseline="-25000" dirty="0" err="1" smtClean="0"/>
              <a:t>2</a:t>
            </a:r>
            <a:r>
              <a:rPr lang="en-US" dirty="0" smtClean="0"/>
              <a:t>, ..., </a:t>
            </a:r>
            <a:r>
              <a:rPr lang="en-US" i="1" dirty="0" err="1" smtClean="0"/>
              <a:t>r</a:t>
            </a:r>
            <a:r>
              <a:rPr lang="en-US" i="1" baseline="-25000" dirty="0" err="1" smtClean="0"/>
              <a:t>i</a:t>
            </a:r>
            <a:r>
              <a:rPr lang="en-US" i="1" baseline="-25000" dirty="0" smtClean="0"/>
              <a:t>-1</a:t>
            </a:r>
            <a:r>
              <a:rPr lang="en-US" dirty="0" smtClean="0"/>
              <a:t>, but require orthogonality in the A-norm and do not normalize. The result is</a:t>
            </a:r>
          </a:p>
          <a:p>
            <a:endParaRPr lang="en-US" dirty="0"/>
          </a:p>
          <a:p>
            <a:endParaRPr lang="en-US" dirty="0" smtClean="0"/>
          </a:p>
          <a:p>
            <a:pPr marL="0" indent="0">
              <a:buNone/>
            </a:pPr>
            <a:endParaRPr lang="en-US" dirty="0" smtClean="0"/>
          </a:p>
          <a:p>
            <a:r>
              <a:rPr lang="en-US" dirty="0"/>
              <a:t>It turns out that we get the </a:t>
            </a:r>
            <a:r>
              <a:rPr lang="en-US" dirty="0" smtClean="0"/>
              <a:t>benefit of </a:t>
            </a:r>
            <a:r>
              <a:rPr lang="en-US" dirty="0"/>
              <a:t>a combination of search </a:t>
            </a:r>
            <a:r>
              <a:rPr lang="en-US" dirty="0" smtClean="0"/>
              <a:t>directions by </a:t>
            </a:r>
            <a:r>
              <a:rPr lang="en-US" dirty="0"/>
              <a:t>computing only </a:t>
            </a:r>
            <a:r>
              <a:rPr lang="en-US" i="1" dirty="0"/>
              <a:t>c</a:t>
            </a:r>
            <a:r>
              <a:rPr lang="en-US" i="1" baseline="-25000" dirty="0"/>
              <a:t>i-</a:t>
            </a:r>
            <a:r>
              <a:rPr lang="en-US" i="1" baseline="-25000" dirty="0" err="1"/>
              <a:t>1,i</a:t>
            </a:r>
            <a:r>
              <a:rPr lang="en-US" dirty="0"/>
              <a:t>, the </a:t>
            </a:r>
            <a:r>
              <a:rPr lang="en-US" dirty="0" smtClean="0"/>
              <a:t>coefficient of </a:t>
            </a:r>
            <a:r>
              <a:rPr lang="en-US" dirty="0"/>
              <a:t>the last direction </a:t>
            </a:r>
            <a:r>
              <a:rPr lang="en-US" i="1" dirty="0"/>
              <a:t>p</a:t>
            </a:r>
            <a:r>
              <a:rPr lang="en-US" i="1" baseline="-25000" dirty="0"/>
              <a:t>i-1</a:t>
            </a:r>
            <a:r>
              <a:rPr lang="en-US" dirty="0"/>
              <a:t>! </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95600" y="2888788"/>
            <a:ext cx="2095500" cy="768096"/>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895600" y="3734501"/>
            <a:ext cx="1435608" cy="669036"/>
          </a:xfrm>
          <a:prstGeom prst="rect">
            <a:avLst/>
          </a:prstGeom>
        </p:spPr>
      </p:pic>
      <p:sp>
        <p:nvSpPr>
          <p:cNvPr id="6" name="TextBox 5"/>
          <p:cNvSpPr txBox="1"/>
          <p:nvPr/>
        </p:nvSpPr>
        <p:spPr>
          <a:xfrm>
            <a:off x="5174623" y="3167325"/>
            <a:ext cx="3573351" cy="923330"/>
          </a:xfrm>
          <a:prstGeom prst="rect">
            <a:avLst/>
          </a:prstGeom>
          <a:noFill/>
        </p:spPr>
        <p:txBody>
          <a:bodyPr wrap="none" rtlCol="0">
            <a:spAutoFit/>
          </a:bodyPr>
          <a:lstStyle/>
          <a:p>
            <a:r>
              <a:rPr lang="en-US" dirty="0" smtClean="0"/>
              <a:t>Determine </a:t>
            </a:r>
            <a:r>
              <a:rPr lang="en-US" dirty="0"/>
              <a:t>the next search </a:t>
            </a:r>
            <a:r>
              <a:rPr lang="en-US" dirty="0" smtClean="0"/>
              <a:t>direction</a:t>
            </a:r>
          </a:p>
          <a:p>
            <a:r>
              <a:rPr lang="en-US" dirty="0" smtClean="0"/>
              <a:t>from </a:t>
            </a:r>
            <a:r>
              <a:rPr lang="en-US" dirty="0"/>
              <a:t>the current residual and </a:t>
            </a:r>
            <a:r>
              <a:rPr lang="en-US" dirty="0" smtClean="0"/>
              <a:t>the</a:t>
            </a:r>
          </a:p>
          <a:p>
            <a:r>
              <a:rPr lang="en-US" dirty="0" smtClean="0"/>
              <a:t>previous </a:t>
            </a:r>
            <a:r>
              <a:rPr lang="en-US" dirty="0"/>
              <a:t>search </a:t>
            </a:r>
            <a:r>
              <a:rPr lang="en-US" dirty="0" smtClean="0"/>
              <a:t>directions. </a:t>
            </a:r>
            <a:endParaRPr lang="en-US" dirty="0"/>
          </a:p>
        </p:txBody>
      </p:sp>
    </p:spTree>
    <p:extLst>
      <p:ext uri="{BB962C8B-B14F-4D97-AF65-F5344CB8AC3E}">
        <p14:creationId xmlns:p14="http://schemas.microsoft.com/office/powerpoint/2010/main" val="2769365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Steepest Descent to Conjugate Gradient</a:t>
            </a:r>
          </a:p>
        </p:txBody>
      </p:sp>
      <p:sp>
        <p:nvSpPr>
          <p:cNvPr id="3" name="Content Placeholder 2"/>
          <p:cNvSpPr>
            <a:spLocks noGrp="1"/>
          </p:cNvSpPr>
          <p:nvPr>
            <p:ph idx="1"/>
          </p:nvPr>
        </p:nvSpPr>
        <p:spPr/>
        <p:txBody>
          <a:bodyPr/>
          <a:lstStyle/>
          <a:p>
            <a:r>
              <a:rPr lang="en-US" dirty="0" smtClean="0"/>
              <a:t>After developing some lemmas and performing manipulation, the CG formulas are</a:t>
            </a:r>
            <a:endParaRPr lang="en-US" dirty="0"/>
          </a:p>
        </p:txBody>
      </p:sp>
      <p:grpSp>
        <p:nvGrpSpPr>
          <p:cNvPr id="8" name="Group 7"/>
          <p:cNvGrpSpPr/>
          <p:nvPr/>
        </p:nvGrpSpPr>
        <p:grpSpPr>
          <a:xfrm>
            <a:off x="2971800" y="2895600"/>
            <a:ext cx="1823974" cy="2879169"/>
            <a:chOff x="1016000" y="3244676"/>
            <a:chExt cx="1823974" cy="2879169"/>
          </a:xfrm>
        </p:grpSpPr>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16000" y="3244676"/>
              <a:ext cx="1569720" cy="658368"/>
            </a:xfrm>
            <a:prstGeom prst="rect">
              <a:avLst/>
            </a:prstGeom>
          </p:spPr>
        </p:pic>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27938" y="4114800"/>
              <a:ext cx="1495044" cy="710184"/>
            </a:xfrm>
            <a:prstGeom prst="rect">
              <a:avLst/>
            </a:prstGeom>
          </p:spPr>
        </p:pic>
        <p:pic>
          <p:nvPicPr>
            <p:cNvPr id="6" name="Picture 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27938" y="5221843"/>
              <a:ext cx="1812036" cy="227076"/>
            </a:xfrm>
            <a:prstGeom prst="rect">
              <a:avLst/>
            </a:prstGeom>
          </p:spPr>
        </p:pic>
        <p:pic>
          <p:nvPicPr>
            <p:cNvPr id="7" name="Picture 6"/>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16000" y="5916581"/>
              <a:ext cx="1790700" cy="207264"/>
            </a:xfrm>
            <a:prstGeom prst="rect">
              <a:avLst/>
            </a:prstGeom>
          </p:spPr>
        </p:pic>
      </p:grpSp>
    </p:spTree>
    <p:extLst>
      <p:ext uri="{BB962C8B-B14F-4D97-AF65-F5344CB8AC3E}">
        <p14:creationId xmlns:p14="http://schemas.microsoft.com/office/powerpoint/2010/main" val="324227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4290"/>
            <a:ext cx="8229600" cy="1143000"/>
          </a:xfrm>
        </p:spPr>
        <p:txBody>
          <a:bodyPr/>
          <a:lstStyle/>
          <a:p>
            <a:r>
              <a:rPr lang="en-US" sz="4000" dirty="0" smtClean="0"/>
              <a:t>Algorithm cg </a:t>
            </a:r>
            <a:endParaRPr lang="en-US" sz="4000" dirty="0"/>
          </a:p>
        </p:txBody>
      </p:sp>
      <p:pic>
        <p:nvPicPr>
          <p:cNvPr id="13" name="Picture 12" descr="TP_tmp.png"/>
          <p:cNvPicPr>
            <a:picLocks noChangeAspect="1"/>
          </p:cNvPicPr>
          <p:nvPr>
            <p:custDataLst>
              <p:tags r:id="rId1"/>
            </p:custDataLst>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bwMode="auto">
          <a:xfrm>
            <a:off x="131883" y="491644"/>
            <a:ext cx="8763000" cy="6223000"/>
          </a:xfrm>
          <a:prstGeom prst="rect">
            <a:avLst/>
          </a:prstGeom>
          <a:noFill/>
          <a:ln/>
          <a:effectLst/>
          <a:extLst>
            <a:ext uri="{909E8E84-426E-40dd-AFC4-6F175D3DCCD1}">
              <a14:hiddenFill xmlns:a14="http://schemas.microsoft.com/office/drawing/2010/main" xmlns="">
                <a:solidFill>
                  <a:srgbClr val="000000">
                    <a:alpha val="0"/>
                  </a:srgbClr>
                </a:solid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3134628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Convergence of CG</a:t>
            </a:r>
            <a:endParaRPr lang="en-US" dirty="0"/>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4884" y="1295400"/>
            <a:ext cx="8714232" cy="531876"/>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52400" y="2590800"/>
            <a:ext cx="8714232" cy="1793748"/>
          </a:xfrm>
          <a:prstGeom prst="rect">
            <a:avLst/>
          </a:prstGeom>
        </p:spPr>
      </p:pic>
    </p:spTree>
    <p:extLst>
      <p:ext uri="{BB962C8B-B14F-4D97-AF65-F5344CB8AC3E}">
        <p14:creationId xmlns:p14="http://schemas.microsoft.com/office/powerpoint/2010/main" val="4994297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Convergence of CG</a:t>
            </a:r>
          </a:p>
        </p:txBody>
      </p:sp>
      <p:sp>
        <p:nvSpPr>
          <p:cNvPr id="8" name="Content Placeholder 7"/>
          <p:cNvSpPr>
            <a:spLocks noGrp="1"/>
          </p:cNvSpPr>
          <p:nvPr>
            <p:ph idx="1"/>
          </p:nvPr>
        </p:nvSpPr>
        <p:spPr/>
        <p:txBody>
          <a:bodyPr/>
          <a:lstStyle/>
          <a:p>
            <a:r>
              <a:rPr lang="en-US" dirty="0"/>
              <a:t>If </a:t>
            </a:r>
            <a:r>
              <a:rPr lang="en-US" dirty="0" smtClean="0"/>
              <a:t>     is </a:t>
            </a:r>
            <a:r>
              <a:rPr lang="en-US" dirty="0"/>
              <a:t>reasonably small, the algorithm will converge quickly, but </a:t>
            </a:r>
            <a:r>
              <a:rPr lang="en-US" dirty="0" smtClean="0"/>
              <a:t>if      is </a:t>
            </a:r>
            <a:r>
              <a:rPr lang="en-US" dirty="0"/>
              <a:t>large, convergence slows down. Since  </a:t>
            </a:r>
            <a:r>
              <a:rPr lang="en-US" dirty="0" smtClean="0"/>
              <a:t>  depends </a:t>
            </a:r>
            <a:r>
              <a:rPr lang="en-US" dirty="0"/>
              <a:t>on the largest and smallest eigenvalue of </a:t>
            </a:r>
            <a:r>
              <a:rPr lang="en-US" i="1" dirty="0"/>
              <a:t>A</a:t>
            </a:r>
            <a:r>
              <a:rPr lang="en-US" dirty="0"/>
              <a:t> , if the eigenvalues are clustered closely together, convergence will be good. If the eigenvalues of </a:t>
            </a:r>
            <a:r>
              <a:rPr lang="en-US" i="1" dirty="0"/>
              <a:t>A</a:t>
            </a:r>
            <a:r>
              <a:rPr lang="en-US" dirty="0"/>
              <a:t> are widely separated, CG convergence will be slower. </a:t>
            </a: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09160" y="2245360"/>
            <a:ext cx="424815" cy="318135"/>
          </a:xfrm>
          <a:prstGeom prst="rect">
            <a:avLst/>
          </a:prstGeom>
        </p:spPr>
      </p:pic>
      <p:pic>
        <p:nvPicPr>
          <p:cNvPr id="6" name="Picture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83640" y="1747520"/>
            <a:ext cx="424815" cy="318135"/>
          </a:xfrm>
          <a:prstGeom prst="rect">
            <a:avLst/>
          </a:prstGeom>
        </p:spPr>
      </p:pic>
      <p:pic>
        <p:nvPicPr>
          <p:cNvPr id="10" name="Picture 9"/>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6177280" y="2829560"/>
            <a:ext cx="156210" cy="142875"/>
          </a:xfrm>
          <a:prstGeom prst="rect">
            <a:avLst/>
          </a:prstGeom>
        </p:spPr>
      </p:pic>
    </p:spTree>
    <p:extLst>
      <p:ext uri="{BB962C8B-B14F-4D97-AF65-F5344CB8AC3E}">
        <p14:creationId xmlns:p14="http://schemas.microsoft.com/office/powerpoint/2010/main" val="4041727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Sparse Matrices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19434"/>
            <a:ext cx="4495800" cy="454797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1433164"/>
            <a:ext cx="4343400" cy="4544808"/>
          </a:xfrm>
          <a:prstGeom prst="rect">
            <a:avLst/>
          </a:prstGeom>
        </p:spPr>
      </p:pic>
      <p:sp>
        <p:nvSpPr>
          <p:cNvPr id="6" name="TextBox 5"/>
          <p:cNvSpPr txBox="1"/>
          <p:nvPr/>
        </p:nvSpPr>
        <p:spPr>
          <a:xfrm>
            <a:off x="914400" y="6113848"/>
            <a:ext cx="3200400" cy="646331"/>
          </a:xfrm>
          <a:prstGeom prst="rect">
            <a:avLst/>
          </a:prstGeom>
          <a:noFill/>
        </p:spPr>
        <p:txBody>
          <a:bodyPr wrap="square" rtlCol="0">
            <a:spAutoFit/>
          </a:bodyPr>
          <a:lstStyle/>
          <a:p>
            <a:r>
              <a:rPr lang="en-US" dirty="0" smtClean="0"/>
              <a:t>Symmetric Positive Definite.</a:t>
            </a:r>
          </a:p>
          <a:p>
            <a:r>
              <a:rPr lang="en-US" dirty="0" smtClean="0"/>
              <a:t>Structural problem.</a:t>
            </a:r>
            <a:endParaRPr lang="en-US" dirty="0"/>
          </a:p>
        </p:txBody>
      </p:sp>
      <p:sp>
        <p:nvSpPr>
          <p:cNvPr id="7" name="TextBox 6"/>
          <p:cNvSpPr txBox="1"/>
          <p:nvPr/>
        </p:nvSpPr>
        <p:spPr>
          <a:xfrm>
            <a:off x="5257800" y="6089446"/>
            <a:ext cx="3352800" cy="646331"/>
          </a:xfrm>
          <a:prstGeom prst="rect">
            <a:avLst/>
          </a:prstGeom>
          <a:noFill/>
        </p:spPr>
        <p:txBody>
          <a:bodyPr wrap="square" rtlCol="0">
            <a:spAutoFit/>
          </a:bodyPr>
          <a:lstStyle/>
          <a:p>
            <a:r>
              <a:rPr lang="en-US" dirty="0" smtClean="0"/>
              <a:t>Symmetric.</a:t>
            </a:r>
          </a:p>
          <a:p>
            <a:r>
              <a:rPr lang="en-US" dirty="0" smtClean="0"/>
              <a:t>Quantum chemistry problem</a:t>
            </a:r>
            <a:endParaRPr lang="en-US" dirty="0"/>
          </a:p>
        </p:txBody>
      </p:sp>
    </p:spTree>
    <p:extLst>
      <p:ext uri="{BB962C8B-B14F-4D97-AF65-F5344CB8AC3E}">
        <p14:creationId xmlns:p14="http://schemas.microsoft.com/office/powerpoint/2010/main" val="2818252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smtClean="0"/>
              <a:t>Example 2</a:t>
            </a:r>
            <a:endParaRPr lang="en-US" dirty="0"/>
          </a:p>
        </p:txBody>
      </p:sp>
      <p:sp>
        <p:nvSpPr>
          <p:cNvPr id="4" name="TextBox 3"/>
          <p:cNvSpPr txBox="1"/>
          <p:nvPr/>
        </p:nvSpPr>
        <p:spPr>
          <a:xfrm>
            <a:off x="304800" y="685800"/>
            <a:ext cx="8610600" cy="5693866"/>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load '</a:t>
            </a:r>
            <a:r>
              <a:rPr lang="en-US" sz="1400" dirty="0" err="1">
                <a:latin typeface="Courier New" panose="02070309020205020404" pitchFamily="49" charset="0"/>
                <a:cs typeface="Courier New" panose="02070309020205020404" pitchFamily="49" charset="0"/>
              </a:rPr>
              <a:t>CGDES.mat</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spy(</a:t>
            </a:r>
            <a:r>
              <a:rPr lang="en-US" sz="1400" dirty="0" err="1">
                <a:latin typeface="Courier New" panose="02070309020205020404" pitchFamily="49" charset="0"/>
                <a:cs typeface="Courier New" panose="02070309020205020404" pitchFamily="49" charset="0"/>
              </a:rPr>
              <a:t>CGDES</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fprintf</a:t>
            </a:r>
            <a:r>
              <a:rPr lang="en-US" sz="1400" dirty="0">
                <a:latin typeface="Courier New" panose="02070309020205020404" pitchFamily="49" charset="0"/>
                <a:cs typeface="Courier New" panose="02070309020205020404" pitchFamily="49" charset="0"/>
              </a:rPr>
              <a:t>('The condition number of </a:t>
            </a:r>
            <a:r>
              <a:rPr lang="en-US" sz="1400" dirty="0" err="1">
                <a:latin typeface="Courier New" panose="02070309020205020404" pitchFamily="49" charset="0"/>
                <a:cs typeface="Courier New" panose="02070309020205020404" pitchFamily="49" charset="0"/>
              </a:rPr>
              <a:t>CGDES</a:t>
            </a:r>
            <a:r>
              <a:rPr lang="en-US" sz="1400" dirty="0">
                <a:latin typeface="Courier New" panose="02070309020205020404" pitchFamily="49" charset="0"/>
                <a:cs typeface="Courier New" panose="02070309020205020404" pitchFamily="49" charset="0"/>
              </a:rPr>
              <a:t> is %.</a:t>
            </a:r>
            <a:r>
              <a:rPr lang="en-US" sz="1400" dirty="0" err="1">
                <a:latin typeface="Courier New" panose="02070309020205020404" pitchFamily="49" charset="0"/>
                <a:cs typeface="Courier New" panose="02070309020205020404" pitchFamily="49" charset="0"/>
              </a:rPr>
              <a:t>1f</a:t>
            </a:r>
            <a:r>
              <a:rPr lang="en-US" sz="1400" dirty="0">
                <a:latin typeface="Courier New" panose="02070309020205020404" pitchFamily="49" charset="0"/>
                <a:cs typeface="Courier New" panose="02070309020205020404" pitchFamily="49" charset="0"/>
              </a:rPr>
              <a:t>\n',</a:t>
            </a:r>
            <a:r>
              <a:rPr lang="en-US" sz="1400" dirty="0" err="1">
                <a:latin typeface="Courier New" panose="02070309020205020404" pitchFamily="49" charset="0"/>
                <a:cs typeface="Courier New" panose="02070309020205020404" pitchFamily="49" charset="0"/>
              </a:rPr>
              <a:t>cond</a:t>
            </a:r>
            <a:r>
              <a:rPr lang="en-US" sz="1400" dirty="0">
                <a:latin typeface="Courier New" panose="02070309020205020404" pitchFamily="49" charset="0"/>
                <a:cs typeface="Courier New" panose="02070309020205020404" pitchFamily="49" charset="0"/>
              </a:rPr>
              <a:t>(full(</a:t>
            </a:r>
            <a:r>
              <a:rPr lang="en-US" sz="1400" dirty="0" err="1">
                <a:latin typeface="Courier New" panose="02070309020205020404" pitchFamily="49" charset="0"/>
                <a:cs typeface="Courier New" panose="02070309020205020404" pitchFamily="49" charset="0"/>
              </a:rPr>
              <a:t>CGDES</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b = rand(300,1);</a:t>
            </a:r>
          </a:p>
          <a:p>
            <a:r>
              <a:rPr lang="en-US" sz="1400" dirty="0" err="1">
                <a:latin typeface="Courier New" panose="02070309020205020404" pitchFamily="49" charset="0"/>
                <a:cs typeface="Courier New" panose="02070309020205020404" pitchFamily="49" charset="0"/>
              </a:rPr>
              <a:t>x0</a:t>
            </a:r>
            <a:r>
              <a:rPr lang="en-US" sz="1400" dirty="0">
                <a:latin typeface="Courier New" panose="02070309020205020404" pitchFamily="49" charset="0"/>
                <a:cs typeface="Courier New" panose="02070309020205020404" pitchFamily="49" charset="0"/>
              </a:rPr>
              <a:t> = ones(300,1);</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numiter</a:t>
            </a:r>
            <a:r>
              <a:rPr lang="en-US" sz="1400" dirty="0">
                <a:latin typeface="Courier New" panose="02070309020205020404" pitchFamily="49" charset="0"/>
                <a:cs typeface="Courier New" panose="02070309020205020404" pitchFamily="49" charset="0"/>
              </a:rPr>
              <a:t> = 5:50;</a:t>
            </a:r>
          </a:p>
          <a:p>
            <a:r>
              <a:rPr lang="en-US" sz="1400" dirty="0">
                <a:latin typeface="Courier New" panose="02070309020205020404" pitchFamily="49" charset="0"/>
                <a:cs typeface="Courier New" panose="02070309020205020404" pitchFamily="49" charset="0"/>
              </a:rPr>
              <a:t>n = length(</a:t>
            </a:r>
            <a:r>
              <a:rPr lang="en-US" sz="1400" dirty="0" err="1">
                <a:latin typeface="Courier New" panose="02070309020205020404" pitchFamily="49" charset="0"/>
                <a:cs typeface="Courier New" panose="02070309020205020404" pitchFamily="49" charset="0"/>
              </a:rPr>
              <a:t>numiter</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r_sdescent</a:t>
            </a:r>
            <a:r>
              <a:rPr lang="en-US" sz="1400" dirty="0">
                <a:latin typeface="Courier New" panose="02070309020205020404" pitchFamily="49" charset="0"/>
                <a:cs typeface="Courier New" panose="02070309020205020404" pitchFamily="49" charset="0"/>
              </a:rPr>
              <a:t> = zeros(</a:t>
            </a:r>
            <a:r>
              <a:rPr lang="en-US" sz="1400" dirty="0" err="1">
                <a:latin typeface="Courier New" panose="02070309020205020404" pitchFamily="49" charset="0"/>
                <a:cs typeface="Courier New" panose="02070309020205020404" pitchFamily="49" charset="0"/>
              </a:rPr>
              <a:t>n,1</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r_cg</a:t>
            </a:r>
            <a:r>
              <a:rPr lang="en-US" sz="1400" dirty="0">
                <a:latin typeface="Courier New" panose="02070309020205020404" pitchFamily="49" charset="0"/>
                <a:cs typeface="Courier New" panose="02070309020205020404" pitchFamily="49" charset="0"/>
              </a:rPr>
              <a:t> = zeros(</a:t>
            </a:r>
            <a:r>
              <a:rPr lang="en-US" sz="1400" dirty="0" err="1">
                <a:latin typeface="Courier New" panose="02070309020205020404" pitchFamily="49" charset="0"/>
                <a:cs typeface="Courier New" panose="02070309020205020404" pitchFamily="49" charset="0"/>
              </a:rPr>
              <a:t>n,1</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for </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1:n</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r_sdescent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steepestDescent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CGDES,b,x0,1.0e-14,numiter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r_cg</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 cg(</a:t>
            </a:r>
            <a:r>
              <a:rPr lang="en-US" sz="1400" dirty="0" err="1">
                <a:latin typeface="Courier New" panose="02070309020205020404" pitchFamily="49" charset="0"/>
                <a:cs typeface="Courier New" panose="02070309020205020404" pitchFamily="49" charset="0"/>
              </a:rPr>
              <a:t>CGDES,b,x0,1.0e-14,numiter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end</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figure(2);</a:t>
            </a:r>
          </a:p>
          <a:p>
            <a:r>
              <a:rPr lang="en-US" sz="1400" dirty="0" err="1">
                <a:latin typeface="Courier New" panose="02070309020205020404" pitchFamily="49" charset="0"/>
                <a:cs typeface="Courier New" panose="02070309020205020404" pitchFamily="49" charset="0"/>
              </a:rPr>
              <a:t>semilogy</a:t>
            </a:r>
            <a:r>
              <a:rPr lang="en-US" sz="1400" dirty="0">
                <a:latin typeface="Courier New" panose="02070309020205020404" pitchFamily="49" charset="0"/>
                <a:cs typeface="Courier New" panose="02070309020205020404" pitchFamily="49" charset="0"/>
              </a:rPr>
              <a:t>(numiter,r_</a:t>
            </a:r>
            <a:r>
              <a:rPr lang="en-US" sz="1400" dirty="0" err="1">
                <a:latin typeface="Courier New" panose="02070309020205020404" pitchFamily="49" charset="0"/>
                <a:cs typeface="Courier New" panose="02070309020205020404" pitchFamily="49" charset="0"/>
              </a:rPr>
              <a:t>sdescent</a:t>
            </a:r>
            <a:r>
              <a:rPr lang="en-US" sz="1400" dirty="0">
                <a:latin typeface="Courier New" panose="02070309020205020404" pitchFamily="49" charset="0"/>
                <a:cs typeface="Courier New" panose="02070309020205020404" pitchFamily="49" charset="0"/>
              </a:rPr>
              <a:t>,':k','</a:t>
            </a:r>
            <a:r>
              <a:rPr lang="en-US" sz="1400" dirty="0" err="1">
                <a:latin typeface="Courier New" panose="02070309020205020404" pitchFamily="49" charset="0"/>
                <a:cs typeface="Courier New" panose="02070309020205020404" pitchFamily="49" charset="0"/>
              </a:rPr>
              <a:t>LineWidth</a:t>
            </a:r>
            <a:r>
              <a:rPr lang="en-US" sz="1400" dirty="0">
                <a:latin typeface="Courier New" panose="02070309020205020404" pitchFamily="49" charset="0"/>
                <a:cs typeface="Courier New" panose="02070309020205020404" pitchFamily="49" charset="0"/>
              </a:rPr>
              <a:t>',2);</a:t>
            </a:r>
          </a:p>
          <a:p>
            <a:r>
              <a:rPr lang="en-US" sz="1400" dirty="0">
                <a:latin typeface="Courier New" panose="02070309020205020404" pitchFamily="49" charset="0"/>
                <a:cs typeface="Courier New" panose="02070309020205020404" pitchFamily="49" charset="0"/>
              </a:rPr>
              <a:t>hold on;</a:t>
            </a:r>
          </a:p>
          <a:p>
            <a:r>
              <a:rPr lang="en-US" sz="1400" dirty="0" err="1">
                <a:latin typeface="Courier New" panose="02070309020205020404" pitchFamily="49" charset="0"/>
                <a:cs typeface="Courier New" panose="02070309020205020404" pitchFamily="49" charset="0"/>
              </a:rPr>
              <a:t>semilogy</a:t>
            </a:r>
            <a:r>
              <a:rPr lang="en-US" sz="1400" dirty="0">
                <a:latin typeface="Courier New" panose="02070309020205020404" pitchFamily="49" charset="0"/>
                <a:cs typeface="Courier New" panose="02070309020205020404" pitchFamily="49" charset="0"/>
              </a:rPr>
              <a:t>(numiter,r_cg,'k','</a:t>
            </a:r>
            <a:r>
              <a:rPr lang="en-US" sz="1400" dirty="0" err="1">
                <a:latin typeface="Courier New" panose="02070309020205020404" pitchFamily="49" charset="0"/>
                <a:cs typeface="Courier New" panose="02070309020205020404" pitchFamily="49" charset="0"/>
              </a:rPr>
              <a:t>LineWidth</a:t>
            </a:r>
            <a:r>
              <a:rPr lang="en-US" sz="1400" dirty="0">
                <a:latin typeface="Courier New" panose="02070309020205020404" pitchFamily="49" charset="0"/>
                <a:cs typeface="Courier New" panose="02070309020205020404" pitchFamily="49" charset="0"/>
              </a:rPr>
              <a:t>',2);</a:t>
            </a:r>
          </a:p>
          <a:p>
            <a:r>
              <a:rPr lang="en-US" sz="1400" dirty="0" err="1">
                <a:latin typeface="Courier New" panose="02070309020205020404" pitchFamily="49" charset="0"/>
                <a:cs typeface="Courier New" panose="02070309020205020404" pitchFamily="49" charset="0"/>
              </a:rPr>
              <a:t>xlabel</a:t>
            </a:r>
            <a:r>
              <a:rPr lang="en-US" sz="1400" dirty="0">
                <a:latin typeface="Courier New" panose="02070309020205020404" pitchFamily="49" charset="0"/>
                <a:cs typeface="Courier New" panose="02070309020205020404" pitchFamily="49" charset="0"/>
              </a:rPr>
              <a:t>('Number of iterations');</a:t>
            </a:r>
          </a:p>
          <a:p>
            <a:r>
              <a:rPr lang="en-US" sz="1400" dirty="0" err="1">
                <a:latin typeface="Courier New" panose="02070309020205020404" pitchFamily="49" charset="0"/>
                <a:cs typeface="Courier New" panose="02070309020205020404" pitchFamily="49" charset="0"/>
              </a:rPr>
              <a:t>ylabel</a:t>
            </a:r>
            <a:r>
              <a:rPr lang="en-US" sz="1400" dirty="0">
                <a:latin typeface="Courier New" panose="02070309020205020404" pitchFamily="49" charset="0"/>
                <a:cs typeface="Courier New" panose="02070309020205020404" pitchFamily="49" charset="0"/>
              </a:rPr>
              <a:t>('Residual norm');</a:t>
            </a:r>
          </a:p>
          <a:p>
            <a:r>
              <a:rPr lang="en-US" sz="1400" dirty="0">
                <a:latin typeface="Courier New" panose="02070309020205020404" pitchFamily="49" charset="0"/>
                <a:cs typeface="Courier New" panose="02070309020205020404" pitchFamily="49" charset="0"/>
              </a:rPr>
              <a:t>legend('Steepest </a:t>
            </a:r>
            <a:r>
              <a:rPr lang="en-US" sz="1400" dirty="0" err="1">
                <a:latin typeface="Courier New" panose="02070309020205020404" pitchFamily="49" charset="0"/>
                <a:cs typeface="Courier New" panose="02070309020205020404" pitchFamily="49" charset="0"/>
              </a:rPr>
              <a:t>descent','CG</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title('CG vs. steepest descent');</a:t>
            </a:r>
          </a:p>
        </p:txBody>
      </p:sp>
    </p:spTree>
    <p:extLst>
      <p:ext uri="{BB962C8B-B14F-4D97-AF65-F5344CB8AC3E}">
        <p14:creationId xmlns:p14="http://schemas.microsoft.com/office/powerpoint/2010/main" val="1235743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pic>
        <p:nvPicPr>
          <p:cNvPr id="5" name="Picture 4"/>
          <p:cNvPicPr>
            <a:picLocks noChangeAspect="1"/>
          </p:cNvPicPr>
          <p:nvPr/>
        </p:nvPicPr>
        <p:blipFill rotWithShape="1">
          <a:blip r:embed="rId2"/>
          <a:srcRect l="15714" t="3809" r="12857" b="2857"/>
          <a:stretch/>
        </p:blipFill>
        <p:spPr>
          <a:xfrm>
            <a:off x="304800" y="1894840"/>
            <a:ext cx="3810000" cy="3733800"/>
          </a:xfrm>
          <a:prstGeom prst="rect">
            <a:avLst/>
          </a:prstGeom>
        </p:spPr>
      </p:pic>
      <p:pic>
        <p:nvPicPr>
          <p:cNvPr id="6" name="Picture 5"/>
          <p:cNvPicPr>
            <a:picLocks noChangeAspect="1"/>
          </p:cNvPicPr>
          <p:nvPr/>
        </p:nvPicPr>
        <p:blipFill rotWithShape="1">
          <a:blip r:embed="rId3"/>
          <a:srcRect l="4286" t="1904" r="7143" b="952"/>
          <a:stretch/>
        </p:blipFill>
        <p:spPr>
          <a:xfrm>
            <a:off x="4191000" y="1818640"/>
            <a:ext cx="4724400" cy="3886200"/>
          </a:xfrm>
          <a:prstGeom prst="rect">
            <a:avLst/>
          </a:prstGeom>
        </p:spPr>
      </p:pic>
    </p:spTree>
    <p:extLst>
      <p:ext uri="{BB962C8B-B14F-4D97-AF65-F5344CB8AC3E}">
        <p14:creationId xmlns:p14="http://schemas.microsoft.com/office/powerpoint/2010/main" val="3880681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280" y="-304800"/>
            <a:ext cx="8229600" cy="1143000"/>
          </a:xfrm>
        </p:spPr>
        <p:txBody>
          <a:bodyPr/>
          <a:lstStyle/>
          <a:p>
            <a:r>
              <a:rPr lang="en-US" dirty="0" smtClean="0"/>
              <a:t>Preconditioning</a:t>
            </a:r>
            <a:endParaRPr lang="en-US" dirty="0"/>
          </a:p>
        </p:txBody>
      </p:sp>
      <p:sp>
        <p:nvSpPr>
          <p:cNvPr id="5" name="Content Placeholder 4"/>
          <p:cNvSpPr>
            <a:spLocks noGrp="1"/>
          </p:cNvSpPr>
          <p:nvPr>
            <p:ph idx="1"/>
          </p:nvPr>
        </p:nvSpPr>
        <p:spPr>
          <a:xfrm>
            <a:off x="497840" y="685800"/>
            <a:ext cx="8229600" cy="4525963"/>
          </a:xfrm>
        </p:spPr>
        <p:txBody>
          <a:bodyPr/>
          <a:lstStyle/>
          <a:p>
            <a:r>
              <a:rPr lang="en-US" dirty="0"/>
              <a:t>Since the convergence of an iterative method depends on the condition number of the coefficient matrix, it is often advantageous to use a </a:t>
            </a:r>
            <a:r>
              <a:rPr lang="en-US" i="1" dirty="0"/>
              <a:t>preconditioner matrix</a:t>
            </a:r>
            <a:r>
              <a:rPr lang="en-US" dirty="0"/>
              <a:t> </a:t>
            </a:r>
            <a:r>
              <a:rPr lang="en-US" i="1" dirty="0"/>
              <a:t>M</a:t>
            </a:r>
            <a:r>
              <a:rPr lang="en-US" dirty="0"/>
              <a:t> </a:t>
            </a:r>
            <a:r>
              <a:rPr lang="en-US" i="1" dirty="0"/>
              <a:t>that</a:t>
            </a:r>
            <a:r>
              <a:rPr lang="en-US" dirty="0"/>
              <a:t> transforms the system </a:t>
            </a:r>
            <a:r>
              <a:rPr lang="en-US" i="1" dirty="0"/>
              <a:t>Ax=b</a:t>
            </a:r>
            <a:r>
              <a:rPr lang="en-US" dirty="0"/>
              <a:t> </a:t>
            </a:r>
            <a:r>
              <a:rPr lang="en-US" dirty="0" smtClean="0"/>
              <a:t>into                      having </a:t>
            </a:r>
            <a:r>
              <a:rPr lang="en-US" dirty="0"/>
              <a:t>the same solution but that can solved more rapidly and accurately. </a:t>
            </a:r>
            <a:r>
              <a:rPr lang="en-US" dirty="0" smtClean="0"/>
              <a:t>Choose </a:t>
            </a:r>
            <a:r>
              <a:rPr lang="en-US" i="1" dirty="0"/>
              <a:t>M</a:t>
            </a:r>
            <a:r>
              <a:rPr lang="en-US" dirty="0"/>
              <a:t> so </a:t>
            </a:r>
            <a:r>
              <a:rPr lang="en-US" dirty="0" smtClean="0"/>
              <a:t>that</a:t>
            </a:r>
            <a:endParaRPr lang="en-US" dirty="0"/>
          </a:p>
        </p:txBody>
      </p:sp>
      <p:pic>
        <p:nvPicPr>
          <p:cNvPr id="10" name="Picture 9"/>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72440" y="4419600"/>
            <a:ext cx="8330184" cy="1842516"/>
          </a:xfrm>
          <a:prstGeom prst="rect">
            <a:avLst/>
          </a:prstGeom>
        </p:spPr>
      </p:pic>
      <p:pic>
        <p:nvPicPr>
          <p:cNvPr id="6" name="Picture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439920" y="2815685"/>
            <a:ext cx="1857756" cy="225552"/>
          </a:xfrm>
          <a:prstGeom prst="rect">
            <a:avLst/>
          </a:prstGeom>
        </p:spPr>
      </p:pic>
    </p:spTree>
    <p:extLst>
      <p:ext uri="{BB962C8B-B14F-4D97-AF65-F5344CB8AC3E}">
        <p14:creationId xmlns:p14="http://schemas.microsoft.com/office/powerpoint/2010/main" val="36845690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Preconditioning</a:t>
            </a:r>
            <a:endParaRPr lang="en-US" dirty="0"/>
          </a:p>
        </p:txBody>
      </p:sp>
      <p:sp>
        <p:nvSpPr>
          <p:cNvPr id="5" name="Content Placeholder 4"/>
          <p:cNvSpPr>
            <a:spLocks noGrp="1"/>
          </p:cNvSpPr>
          <p:nvPr>
            <p:ph idx="1"/>
          </p:nvPr>
        </p:nvSpPr>
        <p:spPr/>
        <p:txBody>
          <a:bodyPr/>
          <a:lstStyle/>
          <a:p>
            <a:r>
              <a:rPr lang="en-US" i="1" dirty="0" smtClean="0"/>
              <a:t>M</a:t>
            </a:r>
            <a:r>
              <a:rPr lang="en-US" i="1" baseline="30000" dirty="0" smtClean="0"/>
              <a:t>-1</a:t>
            </a:r>
            <a:r>
              <a:rPr lang="en-US" dirty="0" smtClean="0"/>
              <a:t> rarely needs to be computed. To evaluate </a:t>
            </a:r>
            <a:r>
              <a:rPr lang="en-US" i="1" dirty="0" smtClean="0"/>
              <a:t>M</a:t>
            </a:r>
            <a:r>
              <a:rPr lang="en-US" i="1" baseline="30000" dirty="0" smtClean="0"/>
              <a:t>-</a:t>
            </a:r>
            <a:r>
              <a:rPr lang="en-US" i="1" baseline="30000" dirty="0" err="1" smtClean="0"/>
              <a:t>1</a:t>
            </a:r>
            <a:r>
              <a:rPr lang="en-US" i="1" dirty="0" err="1" smtClean="0"/>
              <a:t>A</a:t>
            </a:r>
            <a:r>
              <a:rPr lang="en-US" dirty="0" smtClean="0"/>
              <a:t>, proceed as follows:</a:t>
            </a:r>
          </a:p>
          <a:p>
            <a:endParaRPr lang="en-US" dirty="0"/>
          </a:p>
          <a:p>
            <a:endParaRPr lang="en-US" dirty="0" smtClean="0"/>
          </a:p>
          <a:p>
            <a:r>
              <a:rPr lang="en-US" dirty="0" smtClean="0"/>
              <a:t>Evaluate </a:t>
            </a:r>
            <a:r>
              <a:rPr lang="en-US" i="1" dirty="0" smtClean="0"/>
              <a:t>M</a:t>
            </a:r>
            <a:r>
              <a:rPr lang="en-US" i="1" baseline="30000" dirty="0" smtClean="0"/>
              <a:t>-</a:t>
            </a:r>
            <a:r>
              <a:rPr lang="en-US" i="1" baseline="30000" dirty="0" err="1" smtClean="0"/>
              <a:t>1</a:t>
            </a:r>
            <a:r>
              <a:rPr lang="en-US" i="1" dirty="0" err="1" smtClean="0"/>
              <a:t>b</a:t>
            </a:r>
            <a:r>
              <a:rPr lang="en-US" dirty="0" smtClean="0"/>
              <a:t> using</a:t>
            </a:r>
            <a:endParaRPr lang="en-US" dirty="0"/>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27326" y="2895600"/>
            <a:ext cx="4689348" cy="763524"/>
          </a:xfrm>
          <a:prstGeom prst="rect">
            <a:avLst/>
          </a:prstGeom>
        </p:spPr>
      </p:pic>
      <p:pic>
        <p:nvPicPr>
          <p:cNvPr id="10" name="Picture 9"/>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227326" y="4800600"/>
            <a:ext cx="1937004" cy="766572"/>
          </a:xfrm>
          <a:prstGeom prst="rect">
            <a:avLst/>
          </a:prstGeom>
        </p:spPr>
      </p:pic>
    </p:spTree>
    <p:extLst>
      <p:ext uri="{BB962C8B-B14F-4D97-AF65-F5344CB8AC3E}">
        <p14:creationId xmlns:p14="http://schemas.microsoft.com/office/powerpoint/2010/main" val="41387886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Preconditioners</a:t>
            </a:r>
            <a:endParaRPr lang="en-US" dirty="0"/>
          </a:p>
        </p:txBody>
      </p:sp>
      <p:sp>
        <p:nvSpPr>
          <p:cNvPr id="3" name="Content Placeholder 2"/>
          <p:cNvSpPr>
            <a:spLocks noGrp="1"/>
          </p:cNvSpPr>
          <p:nvPr>
            <p:ph idx="1"/>
          </p:nvPr>
        </p:nvSpPr>
        <p:spPr/>
        <p:txBody>
          <a:bodyPr/>
          <a:lstStyle/>
          <a:p>
            <a:r>
              <a:rPr lang="en-US" dirty="0" smtClean="0"/>
              <a:t>Matrix M such that </a:t>
            </a:r>
            <a:r>
              <a:rPr lang="en-US" i="1" dirty="0" smtClean="0"/>
              <a:t>M</a:t>
            </a:r>
            <a:r>
              <a:rPr lang="en-US" i="1" baseline="30000" dirty="0" smtClean="0"/>
              <a:t>-</a:t>
            </a:r>
            <a:r>
              <a:rPr lang="en-US" i="1" baseline="30000" dirty="0" err="1" smtClean="0"/>
              <a:t>1</a:t>
            </a:r>
            <a:r>
              <a:rPr lang="en-US" i="1" dirty="0" err="1" smtClean="0"/>
              <a:t>A</a:t>
            </a:r>
            <a:r>
              <a:rPr lang="en-US" i="1" dirty="0" smtClean="0"/>
              <a:t> =M</a:t>
            </a:r>
            <a:r>
              <a:rPr lang="en-US" i="1" baseline="30000" dirty="0" smtClean="0"/>
              <a:t>-</a:t>
            </a:r>
            <a:r>
              <a:rPr lang="en-US" i="1" baseline="30000" dirty="0" err="1" smtClean="0"/>
              <a:t>1</a:t>
            </a:r>
            <a:r>
              <a:rPr lang="en-US" i="1" dirty="0" err="1" smtClean="0"/>
              <a:t>b</a:t>
            </a:r>
            <a:r>
              <a:rPr lang="en-US" dirty="0"/>
              <a:t> </a:t>
            </a:r>
            <a:r>
              <a:rPr lang="en-US" dirty="0" smtClean="0"/>
              <a:t>is termed a </a:t>
            </a:r>
            <a:r>
              <a:rPr lang="en-US" i="1" dirty="0" smtClean="0"/>
              <a:t>left-preconditioner</a:t>
            </a:r>
            <a:r>
              <a:rPr lang="en-US" dirty="0" smtClean="0"/>
              <a:t>.</a:t>
            </a:r>
          </a:p>
          <a:p>
            <a:r>
              <a:rPr lang="en-US" dirty="0"/>
              <a:t>Matrix </a:t>
            </a:r>
            <a:r>
              <a:rPr lang="en-US" i="1" dirty="0"/>
              <a:t>M</a:t>
            </a:r>
            <a:r>
              <a:rPr lang="en-US" dirty="0"/>
              <a:t> such that </a:t>
            </a:r>
            <a:r>
              <a:rPr lang="en-US" i="1" dirty="0" smtClean="0"/>
              <a:t>AM</a:t>
            </a:r>
            <a:r>
              <a:rPr lang="en-US" i="1" baseline="30000" dirty="0" smtClean="0"/>
              <a:t>-1</a:t>
            </a:r>
            <a:r>
              <a:rPr lang="en-US" i="1" dirty="0" smtClean="0"/>
              <a:t>(</a:t>
            </a:r>
            <a:r>
              <a:rPr lang="en-US" i="1" dirty="0" err="1" smtClean="0"/>
              <a:t>Mx</a:t>
            </a:r>
            <a:r>
              <a:rPr lang="en-US" i="1" dirty="0" smtClean="0"/>
              <a:t>) =</a:t>
            </a:r>
            <a:r>
              <a:rPr lang="en-US" i="1" dirty="0"/>
              <a:t> </a:t>
            </a:r>
            <a:r>
              <a:rPr lang="en-US" i="1" dirty="0" smtClean="0"/>
              <a:t>b</a:t>
            </a:r>
            <a:r>
              <a:rPr lang="en-US" dirty="0" smtClean="0"/>
              <a:t> </a:t>
            </a:r>
            <a:r>
              <a:rPr lang="en-US" dirty="0"/>
              <a:t>is termed a </a:t>
            </a:r>
            <a:r>
              <a:rPr lang="en-US" i="1" dirty="0" smtClean="0"/>
              <a:t>right-preconditioner</a:t>
            </a:r>
            <a:r>
              <a:rPr lang="en-US" dirty="0" smtClean="0"/>
              <a:t>.</a:t>
            </a:r>
          </a:p>
          <a:p>
            <a:pPr lvl="1"/>
            <a:r>
              <a:rPr lang="en-US" dirty="0" smtClean="0"/>
              <a:t>Let </a:t>
            </a:r>
            <a:r>
              <a:rPr lang="en-US" i="1" dirty="0" smtClean="0"/>
              <a:t>u = </a:t>
            </a:r>
            <a:r>
              <a:rPr lang="en-US" i="1" dirty="0" err="1" smtClean="0"/>
              <a:t>Mx</a:t>
            </a:r>
            <a:r>
              <a:rPr lang="en-US" dirty="0" smtClean="0"/>
              <a:t> and solve </a:t>
            </a:r>
            <a:r>
              <a:rPr lang="en-US" i="1" dirty="0" smtClean="0"/>
              <a:t>AM</a:t>
            </a:r>
            <a:r>
              <a:rPr lang="en-US" i="1" baseline="30000" dirty="0" smtClean="0"/>
              <a:t>-</a:t>
            </a:r>
            <a:r>
              <a:rPr lang="en-US" i="1" baseline="30000" dirty="0" err="1" smtClean="0"/>
              <a:t>1</a:t>
            </a:r>
            <a:r>
              <a:rPr lang="en-US" i="1" dirty="0" err="1" smtClean="0"/>
              <a:t>u</a:t>
            </a:r>
            <a:r>
              <a:rPr lang="en-US" i="1" dirty="0" smtClean="0"/>
              <a:t> = b</a:t>
            </a:r>
            <a:r>
              <a:rPr lang="en-US" dirty="0" smtClean="0"/>
              <a:t>.</a:t>
            </a:r>
          </a:p>
          <a:p>
            <a:r>
              <a:rPr lang="en-US" dirty="0" smtClean="0"/>
              <a:t>If </a:t>
            </a:r>
            <a:r>
              <a:rPr lang="en-US" i="1" dirty="0" smtClean="0"/>
              <a:t>M = </a:t>
            </a:r>
            <a:r>
              <a:rPr lang="en-US" i="1" dirty="0" err="1" smtClean="0"/>
              <a:t>M</a:t>
            </a:r>
            <a:r>
              <a:rPr lang="en-US" i="1" baseline="-25000" dirty="0" err="1" smtClean="0"/>
              <a:t>L</a:t>
            </a:r>
            <a:r>
              <a:rPr lang="en-US" i="1" dirty="0" err="1" smtClean="0"/>
              <a:t>M</a:t>
            </a:r>
            <a:r>
              <a:rPr lang="en-US" i="1" baseline="-25000" dirty="0" err="1" smtClean="0"/>
              <a:t>R</a:t>
            </a:r>
            <a:r>
              <a:rPr lang="en-US" dirty="0" smtClean="0"/>
              <a:t> is a factorization of </a:t>
            </a:r>
            <a:r>
              <a:rPr lang="en-US" i="1" dirty="0" smtClean="0"/>
              <a:t>M</a:t>
            </a:r>
            <a:r>
              <a:rPr lang="en-US" dirty="0" smtClean="0"/>
              <a:t>, a </a:t>
            </a:r>
            <a:r>
              <a:rPr lang="en-US" i="1" dirty="0" smtClean="0"/>
              <a:t>split preconditioner</a:t>
            </a:r>
            <a:r>
              <a:rPr lang="en-US" dirty="0" smtClean="0"/>
              <a:t> can be used.</a:t>
            </a:r>
          </a:p>
          <a:p>
            <a:pPr lvl="1"/>
            <a:r>
              <a:rPr lang="en-US" dirty="0" smtClean="0"/>
              <a:t>Write                                         and solve</a:t>
            </a:r>
            <a:br>
              <a:rPr lang="en-US" dirty="0" smtClean="0"/>
            </a:br>
            <a:r>
              <a:rPr lang="en-US" dirty="0" smtClean="0"/>
              <a:t>                               where </a:t>
            </a:r>
            <a:r>
              <a:rPr lang="en-US" i="1" dirty="0" smtClean="0"/>
              <a:t>u = </a:t>
            </a:r>
            <a:r>
              <a:rPr lang="en-US" i="1" dirty="0" err="1" smtClean="0"/>
              <a:t>M</a:t>
            </a:r>
            <a:r>
              <a:rPr lang="en-US" i="1" baseline="-25000" dirty="0" err="1" smtClean="0"/>
              <a:t>R</a:t>
            </a:r>
            <a:r>
              <a:rPr lang="en-US" i="1" dirty="0" err="1" smtClean="0"/>
              <a:t>x</a:t>
            </a:r>
            <a:r>
              <a:rPr lang="en-US" dirty="0" smtClean="0"/>
              <a:t>. </a:t>
            </a:r>
            <a:endParaRPr lang="en-US" dirty="0"/>
          </a:p>
          <a:p>
            <a:endParaRPr lang="en-US" i="1"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69160" y="5450840"/>
            <a:ext cx="3183636" cy="315468"/>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219200" y="5861336"/>
            <a:ext cx="2455164" cy="303276"/>
          </a:xfrm>
          <a:prstGeom prst="rect">
            <a:avLst/>
          </a:prstGeom>
        </p:spPr>
      </p:pic>
    </p:spTree>
    <p:extLst>
      <p:ext uri="{BB962C8B-B14F-4D97-AF65-F5344CB8AC3E}">
        <p14:creationId xmlns:p14="http://schemas.microsoft.com/office/powerpoint/2010/main" val="2660922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Preconditioning for CG</a:t>
            </a:r>
            <a:endParaRPr lang="en-US" dirty="0"/>
          </a:p>
        </p:txBody>
      </p:sp>
      <p:sp>
        <p:nvSpPr>
          <p:cNvPr id="3" name="Content Placeholder 2"/>
          <p:cNvSpPr>
            <a:spLocks noGrp="1"/>
          </p:cNvSpPr>
          <p:nvPr>
            <p:ph idx="1"/>
          </p:nvPr>
        </p:nvSpPr>
        <p:spPr/>
        <p:txBody>
          <a:bodyPr/>
          <a:lstStyle/>
          <a:p>
            <a:r>
              <a:rPr lang="en-US" dirty="0" smtClean="0"/>
              <a:t>The preconditioned system must be symmetric positive definite. In the case of a left preconditioner, </a:t>
            </a:r>
            <a:r>
              <a:rPr lang="en-US" i="1" dirty="0" smtClean="0"/>
              <a:t>M</a:t>
            </a:r>
            <a:r>
              <a:rPr lang="en-US" i="1" baseline="30000" dirty="0" smtClean="0"/>
              <a:t>-</a:t>
            </a:r>
            <a:r>
              <a:rPr lang="en-US" i="1" baseline="30000" dirty="0" err="1" smtClean="0"/>
              <a:t>1</a:t>
            </a:r>
            <a:r>
              <a:rPr lang="en-US" i="1" dirty="0" err="1" smtClean="0"/>
              <a:t>A</a:t>
            </a:r>
            <a:r>
              <a:rPr lang="en-US" dirty="0" smtClean="0"/>
              <a:t> must be positive definite.</a:t>
            </a:r>
            <a:endParaRPr lang="en-US" dirty="0"/>
          </a:p>
        </p:txBody>
      </p:sp>
    </p:spTree>
    <p:extLst>
      <p:ext uri="{BB962C8B-B14F-4D97-AF65-F5344CB8AC3E}">
        <p14:creationId xmlns:p14="http://schemas.microsoft.com/office/powerpoint/2010/main" val="1656994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Incomplete </a:t>
            </a:r>
            <a:r>
              <a:rPr lang="en-US" dirty="0" err="1"/>
              <a:t>Cholesky</a:t>
            </a:r>
            <a:r>
              <a:rPr lang="en-US" dirty="0"/>
              <a:t> Decomposition</a:t>
            </a:r>
          </a:p>
        </p:txBody>
      </p:sp>
      <p:sp>
        <p:nvSpPr>
          <p:cNvPr id="3" name="Content Placeholder 2"/>
          <p:cNvSpPr>
            <a:spLocks noGrp="1"/>
          </p:cNvSpPr>
          <p:nvPr>
            <p:ph idx="1"/>
          </p:nvPr>
        </p:nvSpPr>
        <p:spPr/>
        <p:txBody>
          <a:bodyPr/>
          <a:lstStyle/>
          <a:p>
            <a:r>
              <a:rPr lang="en-US" dirty="0" smtClean="0"/>
              <a:t>Assume </a:t>
            </a:r>
            <a:r>
              <a:rPr lang="en-US" i="1" dirty="0" smtClean="0"/>
              <a:t>M</a:t>
            </a:r>
            <a:r>
              <a:rPr lang="en-US" dirty="0" smtClean="0"/>
              <a:t> is a symmetric positive definite matrix with </a:t>
            </a:r>
            <a:r>
              <a:rPr lang="en-US" dirty="0" err="1" smtClean="0"/>
              <a:t>Cholesky</a:t>
            </a:r>
            <a:r>
              <a:rPr lang="en-US" dirty="0" smtClean="0"/>
              <a:t> decomposition </a:t>
            </a:r>
            <a:r>
              <a:rPr lang="en-US" i="1" dirty="0" smtClean="0"/>
              <a:t>M = </a:t>
            </a:r>
            <a:r>
              <a:rPr lang="en-US" i="1" dirty="0" err="1" smtClean="0"/>
              <a:t>R</a:t>
            </a:r>
            <a:r>
              <a:rPr lang="en-US" i="1" baseline="30000" dirty="0" err="1" smtClean="0"/>
              <a:t>T</a:t>
            </a:r>
            <a:r>
              <a:rPr lang="en-US" i="1" dirty="0" err="1" smtClean="0"/>
              <a:t>R</a:t>
            </a:r>
            <a:r>
              <a:rPr lang="en-US" dirty="0" smtClean="0"/>
              <a:t>. Some computations show that the system</a:t>
            </a:r>
            <a:br>
              <a:rPr lang="en-US" dirty="0" smtClean="0"/>
            </a:br>
            <a:r>
              <a:rPr lang="en-US" i="1" dirty="0" smtClean="0"/>
              <a:t>M</a:t>
            </a:r>
            <a:r>
              <a:rPr lang="en-US" i="1" baseline="30000" dirty="0" smtClean="0"/>
              <a:t>-</a:t>
            </a:r>
            <a:r>
              <a:rPr lang="en-US" i="1" baseline="30000" dirty="0" err="1" smtClean="0"/>
              <a:t>1</a:t>
            </a:r>
            <a:r>
              <a:rPr lang="en-US" i="1" dirty="0" err="1" smtClean="0"/>
              <a:t>A</a:t>
            </a:r>
            <a:r>
              <a:rPr lang="en-US" i="1" dirty="0" smtClean="0"/>
              <a:t> = M</a:t>
            </a:r>
            <a:r>
              <a:rPr lang="en-US" i="1" baseline="30000" dirty="0" smtClean="0"/>
              <a:t>-</a:t>
            </a:r>
            <a:r>
              <a:rPr lang="en-US" i="1" baseline="30000" dirty="0" err="1" smtClean="0"/>
              <a:t>1</a:t>
            </a:r>
            <a:r>
              <a:rPr lang="en-US" i="1" dirty="0" err="1" smtClean="0"/>
              <a:t>b</a:t>
            </a:r>
            <a:r>
              <a:rPr lang="en-US" dirty="0" smtClean="0"/>
              <a:t> is equivalent to the system</a:t>
            </a:r>
            <a:endParaRPr lang="en-US" i="1"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95400" y="3962400"/>
            <a:ext cx="6252972" cy="364236"/>
          </a:xfrm>
          <a:prstGeom prst="rect">
            <a:avLst/>
          </a:prstGeom>
        </p:spPr>
      </p:pic>
      <p:grpSp>
        <p:nvGrpSpPr>
          <p:cNvPr id="7" name="Group 6"/>
          <p:cNvGrpSpPr/>
          <p:nvPr/>
        </p:nvGrpSpPr>
        <p:grpSpPr>
          <a:xfrm>
            <a:off x="2133600" y="4724400"/>
            <a:ext cx="4096827" cy="369332"/>
            <a:chOff x="2362200" y="5029200"/>
            <a:chExt cx="4096827" cy="369332"/>
          </a:xfrm>
        </p:grpSpPr>
        <p:sp>
          <p:nvSpPr>
            <p:cNvPr id="5" name="TextBox 4"/>
            <p:cNvSpPr txBox="1"/>
            <p:nvPr/>
          </p:nvSpPr>
          <p:spPr>
            <a:xfrm>
              <a:off x="2362200" y="5029200"/>
              <a:ext cx="4096827" cy="369332"/>
            </a:xfrm>
            <a:prstGeom prst="rect">
              <a:avLst/>
            </a:prstGeom>
            <a:noFill/>
          </p:spPr>
          <p:txBody>
            <a:bodyPr wrap="none" rtlCol="0">
              <a:spAutoFit/>
            </a:bodyPr>
            <a:lstStyle/>
            <a:p>
              <a:r>
                <a:rPr lang="en-US" dirty="0" smtClean="0"/>
                <a:t>NOTE:        is symmetric positive definite.</a:t>
              </a:r>
              <a:endParaRPr lang="en-US" dirty="0"/>
            </a:p>
          </p:txBody>
        </p:sp>
        <p:pic>
          <p:nvPicPr>
            <p:cNvPr id="6" name="Picture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164840" y="5091938"/>
              <a:ext cx="190500" cy="214884"/>
            </a:xfrm>
            <a:prstGeom prst="rect">
              <a:avLst/>
            </a:prstGeom>
          </p:spPr>
        </p:pic>
      </p:grpSp>
    </p:spTree>
    <p:extLst>
      <p:ext uri="{BB962C8B-B14F-4D97-AF65-F5344CB8AC3E}">
        <p14:creationId xmlns:p14="http://schemas.microsoft.com/office/powerpoint/2010/main" val="98174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Incomplete </a:t>
            </a:r>
            <a:r>
              <a:rPr lang="en-US" dirty="0" err="1"/>
              <a:t>Cholesky</a:t>
            </a:r>
            <a:r>
              <a:rPr lang="en-US" dirty="0"/>
              <a:t> Decomposition</a:t>
            </a:r>
          </a:p>
        </p:txBody>
      </p:sp>
      <p:sp>
        <p:nvSpPr>
          <p:cNvPr id="3" name="Content Placeholder 2"/>
          <p:cNvSpPr>
            <a:spLocks noGrp="1"/>
          </p:cNvSpPr>
          <p:nvPr>
            <p:ph idx="1"/>
          </p:nvPr>
        </p:nvSpPr>
        <p:spPr/>
        <p:txBody>
          <a:bodyPr/>
          <a:lstStyle/>
          <a:p>
            <a:r>
              <a:rPr lang="en-US" dirty="0" smtClean="0"/>
              <a:t>The </a:t>
            </a:r>
            <a:r>
              <a:rPr lang="en-US" dirty="0" err="1"/>
              <a:t>Cholesky</a:t>
            </a:r>
            <a:r>
              <a:rPr lang="en-US" dirty="0"/>
              <a:t> factor </a:t>
            </a:r>
            <a:r>
              <a:rPr lang="en-US" i="1" dirty="0"/>
              <a:t>R</a:t>
            </a:r>
            <a:r>
              <a:rPr lang="en-US" dirty="0"/>
              <a:t> used in </a:t>
            </a:r>
            <a:r>
              <a:rPr lang="en-US" dirty="0" smtClean="0"/>
              <a:t>the equivalent system is </a:t>
            </a:r>
            <a:r>
              <a:rPr lang="en-US" dirty="0"/>
              <a:t>usually less sparse than </a:t>
            </a:r>
            <a:r>
              <a:rPr lang="en-US" i="1" dirty="0" smtClean="0"/>
              <a:t>M</a:t>
            </a:r>
            <a:r>
              <a:rPr lang="en-US" dirty="0" smtClean="0"/>
              <a:t>.</a:t>
            </a:r>
            <a:endParaRPr lang="en-US" dirty="0"/>
          </a:p>
        </p:txBody>
      </p:sp>
      <p:grpSp>
        <p:nvGrpSpPr>
          <p:cNvPr id="11" name="Group 10"/>
          <p:cNvGrpSpPr/>
          <p:nvPr/>
        </p:nvGrpSpPr>
        <p:grpSpPr>
          <a:xfrm>
            <a:off x="472438" y="2760146"/>
            <a:ext cx="7678812" cy="3871744"/>
            <a:chOff x="472438" y="2760146"/>
            <a:chExt cx="7678812" cy="3871744"/>
          </a:xfrm>
        </p:grpSpPr>
        <p:grpSp>
          <p:nvGrpSpPr>
            <p:cNvPr id="8" name="Group 7"/>
            <p:cNvGrpSpPr/>
            <p:nvPr/>
          </p:nvGrpSpPr>
          <p:grpSpPr>
            <a:xfrm>
              <a:off x="472438" y="2760146"/>
              <a:ext cx="7678812" cy="3031054"/>
              <a:chOff x="472438" y="2760146"/>
              <a:chExt cx="7678812" cy="3031054"/>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4913" t="5281" r="16116" b="7452"/>
              <a:stretch/>
            </p:blipFill>
            <p:spPr>
              <a:xfrm>
                <a:off x="472438" y="2760146"/>
                <a:ext cx="3181274" cy="3031054"/>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23" t="5926" r="15890" b="7928"/>
              <a:stretch/>
            </p:blipFill>
            <p:spPr>
              <a:xfrm>
                <a:off x="5029200" y="2799080"/>
                <a:ext cx="3122050" cy="2992120"/>
              </a:xfrm>
              <a:prstGeom prst="rect">
                <a:avLst/>
              </a:prstGeom>
            </p:spPr>
          </p:pic>
        </p:grpSp>
        <p:sp>
          <p:nvSpPr>
            <p:cNvPr id="9" name="TextBox 8"/>
            <p:cNvSpPr txBox="1"/>
            <p:nvPr/>
          </p:nvSpPr>
          <p:spPr>
            <a:xfrm>
              <a:off x="533400" y="5985559"/>
              <a:ext cx="3472041" cy="646331"/>
            </a:xfrm>
            <a:prstGeom prst="rect">
              <a:avLst/>
            </a:prstGeom>
            <a:noFill/>
          </p:spPr>
          <p:txBody>
            <a:bodyPr wrap="none" rtlCol="0">
              <a:spAutoFit/>
            </a:bodyPr>
            <a:lstStyle/>
            <a:p>
              <a:r>
                <a:rPr lang="en-US" dirty="0" smtClean="0"/>
                <a:t>685 x 685 positive definite matrix</a:t>
              </a:r>
            </a:p>
            <a:p>
              <a:r>
                <a:rPr lang="en-US" dirty="0" smtClean="0"/>
                <a:t>used in a </a:t>
              </a:r>
              <a:r>
                <a:rPr lang="en-US" dirty="0"/>
                <a:t>power network </a:t>
              </a:r>
              <a:r>
                <a:rPr lang="en-US" dirty="0" smtClean="0"/>
                <a:t>problem. </a:t>
              </a:r>
              <a:endParaRPr lang="en-US" dirty="0"/>
            </a:p>
          </p:txBody>
        </p:sp>
        <p:sp>
          <p:nvSpPr>
            <p:cNvPr id="10" name="TextBox 9"/>
            <p:cNvSpPr txBox="1"/>
            <p:nvPr/>
          </p:nvSpPr>
          <p:spPr>
            <a:xfrm>
              <a:off x="5943600" y="6009694"/>
              <a:ext cx="1622239" cy="369332"/>
            </a:xfrm>
            <a:prstGeom prst="rect">
              <a:avLst/>
            </a:prstGeom>
            <a:noFill/>
          </p:spPr>
          <p:txBody>
            <a:bodyPr wrap="none" rtlCol="0">
              <a:spAutoFit/>
            </a:bodyPr>
            <a:lstStyle/>
            <a:p>
              <a:r>
                <a:rPr lang="en-US" dirty="0" err="1" smtClean="0"/>
                <a:t>Cholesky</a:t>
              </a:r>
              <a:r>
                <a:rPr lang="en-US" dirty="0" smtClean="0"/>
                <a:t> factor</a:t>
              </a:r>
              <a:endParaRPr lang="en-US" dirty="0"/>
            </a:p>
          </p:txBody>
        </p:sp>
      </p:grpSp>
    </p:spTree>
    <p:extLst>
      <p:ext uri="{BB962C8B-B14F-4D97-AF65-F5344CB8AC3E}">
        <p14:creationId xmlns:p14="http://schemas.microsoft.com/office/powerpoint/2010/main" val="2745664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Incomplete </a:t>
            </a:r>
            <a:r>
              <a:rPr lang="en-US" dirty="0" err="1"/>
              <a:t>Cholesky</a:t>
            </a:r>
            <a:r>
              <a:rPr lang="en-US" dirty="0"/>
              <a:t> Decomposition</a:t>
            </a:r>
          </a:p>
        </p:txBody>
      </p:sp>
      <p:sp>
        <p:nvSpPr>
          <p:cNvPr id="3" name="Content Placeholder 2"/>
          <p:cNvSpPr>
            <a:spLocks noGrp="1"/>
          </p:cNvSpPr>
          <p:nvPr>
            <p:ph idx="1"/>
          </p:nvPr>
        </p:nvSpPr>
        <p:spPr/>
        <p:txBody>
          <a:bodyPr/>
          <a:lstStyle/>
          <a:p>
            <a:r>
              <a:rPr lang="en-US" dirty="0"/>
              <a:t>If an element </a:t>
            </a:r>
            <a:r>
              <a:rPr lang="en-US" i="1" dirty="0" err="1" smtClean="0"/>
              <a:t>a</a:t>
            </a:r>
            <a:r>
              <a:rPr lang="en-US" i="1" baseline="-25000" dirty="0" err="1" smtClean="0"/>
              <a:t>ij</a:t>
            </a:r>
            <a:r>
              <a:rPr lang="en-US" baseline="-25000" dirty="0" smtClean="0"/>
              <a:t> </a:t>
            </a:r>
            <a:r>
              <a:rPr lang="en-US" dirty="0"/>
              <a:t>off the diagonal of </a:t>
            </a:r>
            <a:r>
              <a:rPr lang="en-US" i="1" dirty="0"/>
              <a:t>A</a:t>
            </a:r>
            <a:r>
              <a:rPr lang="en-US" dirty="0"/>
              <a:t> is zero, the corresponding element </a:t>
            </a:r>
            <a:r>
              <a:rPr lang="en-US" i="1" dirty="0" err="1" smtClean="0"/>
              <a:t>r</a:t>
            </a:r>
            <a:r>
              <a:rPr lang="en-US" i="1" baseline="-25000" dirty="0" err="1" smtClean="0"/>
              <a:t>ij</a:t>
            </a:r>
            <a:r>
              <a:rPr lang="en-US" dirty="0" smtClean="0"/>
              <a:t> </a:t>
            </a:r>
            <a:r>
              <a:rPr lang="en-US" dirty="0"/>
              <a:t>is set to </a:t>
            </a:r>
            <a:r>
              <a:rPr lang="en-US" dirty="0" smtClean="0"/>
              <a:t>zero. The </a:t>
            </a:r>
            <a:r>
              <a:rPr lang="en-US" dirty="0"/>
              <a:t>factor returned, </a:t>
            </a:r>
            <a:r>
              <a:rPr lang="en-US" i="1" dirty="0"/>
              <a:t>R</a:t>
            </a:r>
            <a:r>
              <a:rPr lang="en-US" dirty="0"/>
              <a:t> , has the same distribution of </a:t>
            </a:r>
            <a:r>
              <a:rPr lang="en-US" dirty="0" err="1"/>
              <a:t>nonzeros</a:t>
            </a:r>
            <a:r>
              <a:rPr lang="en-US" dirty="0"/>
              <a:t> as </a:t>
            </a:r>
            <a:r>
              <a:rPr lang="en-US" i="1" dirty="0"/>
              <a:t>A</a:t>
            </a:r>
            <a:r>
              <a:rPr lang="en-US" dirty="0"/>
              <a:t> above the </a:t>
            </a:r>
            <a:r>
              <a:rPr lang="en-US" dirty="0" smtClean="0"/>
              <a:t>diagonal.</a:t>
            </a:r>
          </a:p>
          <a:p>
            <a:r>
              <a:rPr lang="en-US" dirty="0" smtClean="0"/>
              <a:t>Use </a:t>
            </a:r>
            <a:r>
              <a:rPr lang="en-US" i="1" dirty="0" smtClean="0"/>
              <a:t>M = </a:t>
            </a:r>
            <a:r>
              <a:rPr lang="en-US" i="1" dirty="0" err="1" smtClean="0"/>
              <a:t>R</a:t>
            </a:r>
            <a:r>
              <a:rPr lang="en-US" i="1" baseline="30000" dirty="0" err="1" smtClean="0"/>
              <a:t>T</a:t>
            </a:r>
            <a:r>
              <a:rPr lang="en-US" i="1" dirty="0" err="1" smtClean="0"/>
              <a:t>R</a:t>
            </a:r>
            <a:r>
              <a:rPr lang="en-US" dirty="0" smtClean="0"/>
              <a:t> with </a:t>
            </a:r>
            <a:r>
              <a:rPr lang="en-US" dirty="0"/>
              <a:t>the hope that the condition number of </a:t>
            </a:r>
            <a:r>
              <a:rPr lang="en-US" i="1" dirty="0" smtClean="0"/>
              <a:t>M</a:t>
            </a:r>
            <a:r>
              <a:rPr lang="en-US" i="1" baseline="30000" dirty="0" smtClean="0"/>
              <a:t>-</a:t>
            </a:r>
            <a:r>
              <a:rPr lang="en-US" i="1" baseline="30000" dirty="0" err="1" smtClean="0"/>
              <a:t>1</a:t>
            </a:r>
            <a:r>
              <a:rPr lang="en-US" i="1" dirty="0" err="1" smtClean="0"/>
              <a:t>A</a:t>
            </a:r>
            <a:r>
              <a:rPr lang="en-US" dirty="0" smtClean="0"/>
              <a:t> </a:t>
            </a:r>
            <a:r>
              <a:rPr lang="en-US" dirty="0"/>
              <a:t>is considerably smaller than that of </a:t>
            </a:r>
            <a:r>
              <a:rPr lang="en-US" i="1" dirty="0"/>
              <a:t>A</a:t>
            </a:r>
            <a:r>
              <a:rPr lang="en-US" dirty="0"/>
              <a:t> </a:t>
            </a:r>
            <a:r>
              <a:rPr lang="en-US" dirty="0" smtClean="0"/>
              <a:t>.</a:t>
            </a:r>
            <a:endParaRPr lang="en-US" dirty="0"/>
          </a:p>
        </p:txBody>
      </p:sp>
    </p:spTree>
    <p:extLst>
      <p:ext uri="{BB962C8B-B14F-4D97-AF65-F5344CB8AC3E}">
        <p14:creationId xmlns:p14="http://schemas.microsoft.com/office/powerpoint/2010/main" val="2821394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Incomplete </a:t>
            </a:r>
            <a:r>
              <a:rPr lang="en-US" dirty="0" err="1"/>
              <a:t>Cholesky</a:t>
            </a:r>
            <a:r>
              <a:rPr lang="en-US" dirty="0"/>
              <a:t> Decomposition</a:t>
            </a:r>
          </a:p>
        </p:txBody>
      </p:sp>
      <p:sp>
        <p:nvSpPr>
          <p:cNvPr id="3" name="Content Placeholder 2"/>
          <p:cNvSpPr>
            <a:spLocks noGrp="1"/>
          </p:cNvSpPr>
          <p:nvPr>
            <p:ph idx="1"/>
          </p:nvPr>
        </p:nvSpPr>
        <p:spPr/>
        <p:txBody>
          <a:bodyPr/>
          <a:lstStyle/>
          <a:p>
            <a:r>
              <a:rPr lang="en-US" dirty="0"/>
              <a:t>The function </a:t>
            </a:r>
            <a:r>
              <a:rPr lang="en-US" dirty="0" err="1">
                <a:latin typeface="Courier New" panose="02070309020205020404" pitchFamily="49" charset="0"/>
                <a:cs typeface="Courier New" panose="02070309020205020404" pitchFamily="49" charset="0"/>
              </a:rPr>
              <a:t>icholesky</a:t>
            </a:r>
            <a:r>
              <a:rPr lang="en-US" dirty="0"/>
              <a:t> in the software distribution implements </a:t>
            </a:r>
            <a:r>
              <a:rPr lang="en-US" dirty="0" smtClean="0"/>
              <a:t>the incomplete </a:t>
            </a:r>
            <a:r>
              <a:rPr lang="en-US" dirty="0" err="1" smtClean="0"/>
              <a:t>Cholesky</a:t>
            </a:r>
            <a:r>
              <a:rPr lang="en-US" dirty="0" smtClean="0"/>
              <a:t> decomposition </a:t>
            </a:r>
            <a:r>
              <a:rPr lang="en-US" dirty="0"/>
              <a:t>with the calling sequence </a:t>
            </a:r>
            <a:r>
              <a:rPr lang="en-US" dirty="0">
                <a:latin typeface="Courier New" panose="02070309020205020404" pitchFamily="49" charset="0"/>
                <a:cs typeface="Courier New" panose="02070309020205020404" pitchFamily="49" charset="0"/>
              </a:rPr>
              <a:t>R = </a:t>
            </a:r>
            <a:r>
              <a:rPr lang="en-US" dirty="0" err="1" smtClean="0">
                <a:latin typeface="Courier New" panose="02070309020205020404" pitchFamily="49" charset="0"/>
                <a:cs typeface="Courier New" panose="02070309020205020404" pitchFamily="49" charset="0"/>
              </a:rPr>
              <a:t>icholesky</a:t>
            </a:r>
            <a:r>
              <a:rPr lang="en-US" dirty="0" smtClean="0">
                <a:latin typeface="Courier New" panose="02070309020205020404" pitchFamily="49" charset="0"/>
                <a:cs typeface="Courier New" panose="02070309020205020404" pitchFamily="49" charset="0"/>
              </a:rPr>
              <a:t>(A)</a:t>
            </a:r>
            <a:r>
              <a:rPr lang="en-US" dirty="0" smtClean="0"/>
              <a:t>.</a:t>
            </a:r>
          </a:p>
          <a:p>
            <a:r>
              <a:rPr lang="en-US" dirty="0" smtClean="0"/>
              <a:t>Implement by replacing the inner loop of </a:t>
            </a:r>
            <a:r>
              <a:rPr lang="en-US" dirty="0" err="1" smtClean="0">
                <a:latin typeface="Courier New" panose="02070309020205020404" pitchFamily="49" charset="0"/>
                <a:cs typeface="Courier New" panose="02070309020205020404" pitchFamily="49" charset="0"/>
              </a:rPr>
              <a:t>cholesky</a:t>
            </a:r>
            <a:r>
              <a:rPr lang="en-US" dirty="0" smtClean="0"/>
              <a:t> by</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46176" y="5030915"/>
            <a:ext cx="8055864" cy="1115568"/>
          </a:xfrm>
          <a:prstGeom prst="rect">
            <a:avLst/>
          </a:prstGeom>
        </p:spPr>
      </p:pic>
      <p:sp>
        <p:nvSpPr>
          <p:cNvPr id="5" name="TextBox 4"/>
          <p:cNvSpPr txBox="1"/>
          <p:nvPr/>
        </p:nvSpPr>
        <p:spPr>
          <a:xfrm>
            <a:off x="2057400" y="6308725"/>
            <a:ext cx="4663649" cy="369332"/>
          </a:xfrm>
          <a:prstGeom prst="rect">
            <a:avLst/>
          </a:prstGeom>
          <a:noFill/>
        </p:spPr>
        <p:txBody>
          <a:bodyPr wrap="none" rtlCol="0">
            <a:spAutoFit/>
          </a:bodyPr>
          <a:lstStyle/>
          <a:p>
            <a:r>
              <a:rPr lang="en-US" dirty="0" smtClean="0"/>
              <a:t>NOTE: This algorithm is said to perform zero-fill.</a:t>
            </a:r>
            <a:endParaRPr lang="en-US" dirty="0"/>
          </a:p>
        </p:txBody>
      </p:sp>
    </p:spTree>
    <p:extLst>
      <p:ext uri="{BB962C8B-B14F-4D97-AF65-F5344CB8AC3E}">
        <p14:creationId xmlns:p14="http://schemas.microsoft.com/office/powerpoint/2010/main" val="1977612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7" y="152400"/>
            <a:ext cx="8229600" cy="990600"/>
          </a:xfrm>
        </p:spPr>
        <p:txBody>
          <a:bodyPr/>
          <a:lstStyle/>
          <a:p>
            <a:r>
              <a:rPr lang="en-US" dirty="0"/>
              <a:t>Large, Sparse Matrices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9785" y="838200"/>
            <a:ext cx="4924425" cy="5029200"/>
          </a:xfrm>
          <a:prstGeom prst="rect">
            <a:avLst/>
          </a:prstGeom>
        </p:spPr>
      </p:pic>
      <p:sp>
        <p:nvSpPr>
          <p:cNvPr id="5" name="TextBox 4"/>
          <p:cNvSpPr txBox="1"/>
          <p:nvPr/>
        </p:nvSpPr>
        <p:spPr>
          <a:xfrm>
            <a:off x="2895600" y="6028099"/>
            <a:ext cx="4572000" cy="646331"/>
          </a:xfrm>
          <a:prstGeom prst="rect">
            <a:avLst/>
          </a:prstGeom>
          <a:noFill/>
        </p:spPr>
        <p:txBody>
          <a:bodyPr wrap="square" rtlCol="0">
            <a:spAutoFit/>
          </a:bodyPr>
          <a:lstStyle/>
          <a:p>
            <a:r>
              <a:rPr lang="en-US" dirty="0" smtClean="0"/>
              <a:t>Non-symmetric.</a:t>
            </a:r>
          </a:p>
          <a:p>
            <a:r>
              <a:rPr lang="en-US" dirty="0" smtClean="0"/>
              <a:t>Computational </a:t>
            </a:r>
            <a:r>
              <a:rPr lang="en-US" dirty="0"/>
              <a:t>fluid dynamics problem</a:t>
            </a:r>
          </a:p>
        </p:txBody>
      </p:sp>
    </p:spTree>
    <p:extLst>
      <p:ext uri="{BB962C8B-B14F-4D97-AF65-F5344CB8AC3E}">
        <p14:creationId xmlns:p14="http://schemas.microsoft.com/office/powerpoint/2010/main" val="324999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120" y="-57753"/>
            <a:ext cx="8229600" cy="1143000"/>
          </a:xfrm>
        </p:spPr>
        <p:txBody>
          <a:bodyPr/>
          <a:lstStyle/>
          <a:p>
            <a:r>
              <a:rPr lang="en-US" dirty="0"/>
              <a:t>Incomplete </a:t>
            </a:r>
            <a:r>
              <a:rPr lang="en-US" dirty="0" err="1"/>
              <a:t>Cholesky</a:t>
            </a:r>
            <a:r>
              <a:rPr lang="en-US" dirty="0"/>
              <a:t> Decomposition</a:t>
            </a:r>
          </a:p>
        </p:txBody>
      </p:sp>
      <p:sp>
        <p:nvSpPr>
          <p:cNvPr id="3" name="Content Placeholder 2"/>
          <p:cNvSpPr>
            <a:spLocks noGrp="1"/>
          </p:cNvSpPr>
          <p:nvPr>
            <p:ph idx="1"/>
          </p:nvPr>
        </p:nvSpPr>
        <p:spPr>
          <a:xfrm>
            <a:off x="452120" y="1110647"/>
            <a:ext cx="8229600" cy="4525963"/>
          </a:xfrm>
        </p:spPr>
        <p:txBody>
          <a:bodyPr/>
          <a:lstStyle/>
          <a:p>
            <a:r>
              <a:rPr lang="en-US" dirty="0" smtClean="0"/>
              <a:t>Can apply CG to the modified system</a:t>
            </a:r>
            <a:br>
              <a:rPr lang="en-US" dirty="0" smtClean="0"/>
            </a:br>
            <a:r>
              <a:rPr lang="en-US" dirty="0" smtClean="0"/>
              <a:t/>
            </a:r>
            <a:br>
              <a:rPr lang="en-US" dirty="0" smtClean="0"/>
            </a:br>
            <a:r>
              <a:rPr lang="en-US" dirty="0" smtClean="0"/>
              <a:t/>
            </a:r>
            <a:br>
              <a:rPr lang="en-US" dirty="0" smtClean="0"/>
            </a:br>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43000" y="1905000"/>
            <a:ext cx="6252972" cy="364236"/>
          </a:xfrm>
          <a:prstGeom prst="rect">
            <a:avLst/>
          </a:prstGeom>
        </p:spPr>
      </p:pic>
      <p:pic>
        <p:nvPicPr>
          <p:cNvPr id="6" name="Picture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905000" y="2743200"/>
            <a:ext cx="5105400" cy="3890610"/>
          </a:xfrm>
          <a:prstGeom prst="rect">
            <a:avLst/>
          </a:prstGeom>
          <a:ln>
            <a:solidFill>
              <a:schemeClr val="tx1"/>
            </a:solidFill>
          </a:ln>
        </p:spPr>
      </p:pic>
    </p:spTree>
    <p:extLst>
      <p:ext uri="{BB962C8B-B14F-4D97-AF65-F5344CB8AC3E}">
        <p14:creationId xmlns:p14="http://schemas.microsoft.com/office/powerpoint/2010/main" val="8262291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Incomplete </a:t>
            </a:r>
            <a:r>
              <a:rPr lang="en-US" dirty="0" err="1"/>
              <a:t>Cholesky</a:t>
            </a:r>
            <a:r>
              <a:rPr lang="en-US" dirty="0"/>
              <a:t> Decomposition</a:t>
            </a:r>
          </a:p>
        </p:txBody>
      </p:sp>
      <p:sp>
        <p:nvSpPr>
          <p:cNvPr id="3" name="Content Placeholder 2"/>
          <p:cNvSpPr>
            <a:spLocks noGrp="1"/>
          </p:cNvSpPr>
          <p:nvPr>
            <p:ph idx="1"/>
          </p:nvPr>
        </p:nvSpPr>
        <p:spPr/>
        <p:txBody>
          <a:bodyPr/>
          <a:lstStyle/>
          <a:p>
            <a:r>
              <a:rPr lang="en-US" dirty="0" smtClean="0"/>
              <a:t>This is </a:t>
            </a:r>
            <a:r>
              <a:rPr lang="en-US" dirty="0"/>
              <a:t>not efficient. After applying some mathematics, </a:t>
            </a:r>
            <a:r>
              <a:rPr lang="en-US" dirty="0" smtClean="0"/>
              <a:t>the     and     can be computed with</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and this leads to the preconditioned conjugate gradient algorithm.  </a:t>
            </a:r>
            <a:endParaRPr lang="en-US" dirty="0"/>
          </a:p>
        </p:txBody>
      </p:sp>
      <p:pic>
        <p:nvPicPr>
          <p:cNvPr id="10" name="Picture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724404" y="3048000"/>
            <a:ext cx="2343912" cy="1405128"/>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861816" y="2324100"/>
            <a:ext cx="246888" cy="190500"/>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953000" y="2247900"/>
            <a:ext cx="228600" cy="266700"/>
          </a:xfrm>
          <a:prstGeom prst="rect">
            <a:avLst/>
          </a:prstGeom>
        </p:spPr>
      </p:pic>
    </p:spTree>
    <p:extLst>
      <p:ext uri="{BB962C8B-B14F-4D97-AF65-F5344CB8AC3E}">
        <p14:creationId xmlns:p14="http://schemas.microsoft.com/office/powerpoint/2010/main" val="10264053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Algorithm </a:t>
            </a:r>
            <a:r>
              <a:rPr lang="en-US" dirty="0" err="1" smtClean="0"/>
              <a:t>precg</a:t>
            </a:r>
            <a:r>
              <a:rPr lang="en-US" dirty="0" smtClean="0"/>
              <a:t> </a:t>
            </a:r>
            <a:endParaRPr lang="en-US" dirty="0"/>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9785"/>
          <a:stretch/>
        </p:blipFill>
        <p:spPr>
          <a:xfrm>
            <a:off x="190500" y="2149231"/>
            <a:ext cx="8763000" cy="3116384"/>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11348129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76976"/>
            <a:ext cx="9144000" cy="1170960"/>
          </a:xfrm>
        </p:spPr>
        <p:txBody>
          <a:bodyPr>
            <a:normAutofit fontScale="90000"/>
          </a:bodyPr>
          <a:lstStyle/>
          <a:p>
            <a:r>
              <a:rPr lang="en-US" dirty="0" smtClean="0"/>
              <a:t>Algorithm </a:t>
            </a:r>
            <a:r>
              <a:rPr lang="en-US" dirty="0" err="1" smtClean="0"/>
              <a:t>precg</a:t>
            </a:r>
            <a:endParaRPr lang="en-US" dirty="0"/>
          </a:p>
        </p:txBody>
      </p:sp>
      <p:pic>
        <p:nvPicPr>
          <p:cNvPr id="4" name="Picture 3"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7190"/>
          <a:stretch/>
        </p:blipFill>
        <p:spPr bwMode="auto">
          <a:xfrm>
            <a:off x="190500" y="1701034"/>
            <a:ext cx="8763000" cy="4479008"/>
          </a:xfrm>
          <a:prstGeom prst="rect">
            <a:avLst/>
          </a:prstGeom>
          <a:noFill/>
          <a:ln/>
          <a:effectLst/>
          <a:extLst>
            <a:ext uri="{909E8E84-426E-40dd-AFC4-6F175D3DCCD1}">
              <a14:hiddenFill xmlns:a14="http://schemas.microsoft.com/office/drawing/2010/main" xmlns="">
                <a:solidFill>
                  <a:srgbClr val="000000">
                    <a:alpha val="0"/>
                  </a:srgbClr>
                </a:solid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6016059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err="1" smtClean="0"/>
              <a:t>MATLAB</a:t>
            </a:r>
            <a:r>
              <a:rPr lang="en-US" dirty="0" smtClean="0"/>
              <a:t> Implementation of </a:t>
            </a:r>
            <a:r>
              <a:rPr lang="en-US" dirty="0" err="1" smtClean="0"/>
              <a:t>precg</a:t>
            </a:r>
            <a:endParaRPr lang="en-US" dirty="0"/>
          </a:p>
        </p:txBody>
      </p:sp>
      <p:sp>
        <p:nvSpPr>
          <p:cNvPr id="3" name="Content Placeholder 2"/>
          <p:cNvSpPr>
            <a:spLocks noGrp="1"/>
          </p:cNvSpPr>
          <p:nvPr>
            <p:ph idx="1"/>
          </p:nvPr>
        </p:nvSpPr>
        <p:spPr>
          <a:xfrm>
            <a:off x="457200" y="990600"/>
            <a:ext cx="8229600" cy="4525963"/>
          </a:xfrm>
        </p:spPr>
        <p:txBody>
          <a:bodyPr/>
          <a:lstStyle/>
          <a:p>
            <a:r>
              <a:rPr lang="en-US" dirty="0"/>
              <a:t>For a particularly difficult matrix, it is possible that the incomplete </a:t>
            </a:r>
            <a:r>
              <a:rPr lang="en-US" dirty="0" err="1"/>
              <a:t>Cholesky</a:t>
            </a:r>
            <a:r>
              <a:rPr lang="en-US" dirty="0"/>
              <a:t> decomposition will break down due to cancellation </a:t>
            </a:r>
            <a:r>
              <a:rPr lang="en-US" dirty="0" smtClean="0"/>
              <a:t>error.</a:t>
            </a:r>
          </a:p>
          <a:p>
            <a:r>
              <a:rPr lang="en-US" dirty="0" smtClean="0"/>
              <a:t>The </a:t>
            </a:r>
            <a:r>
              <a:rPr lang="en-US" dirty="0" err="1" smtClean="0"/>
              <a:t>MATLAB</a:t>
            </a:r>
            <a:r>
              <a:rPr lang="en-US" dirty="0" smtClean="0"/>
              <a:t> function </a:t>
            </a:r>
            <a:r>
              <a:rPr lang="en-US" dirty="0" err="1" smtClean="0">
                <a:latin typeface="Courier New" panose="02070309020205020404" pitchFamily="49" charset="0"/>
                <a:cs typeface="Courier New" panose="02070309020205020404" pitchFamily="49" charset="0"/>
              </a:rPr>
              <a:t>ichol</a:t>
            </a:r>
            <a:r>
              <a:rPr lang="en-US" dirty="0" smtClean="0"/>
              <a:t> attempts to handle this using a set of options, such as setting a drop tolerance.</a:t>
            </a:r>
          </a:p>
          <a:p>
            <a:pPr lvl="1"/>
            <a:r>
              <a:rPr lang="en-US" dirty="0" smtClean="0"/>
              <a:t>At step j of the decomposition, elements </a:t>
            </a:r>
            <a:r>
              <a:rPr lang="en-US" dirty="0"/>
              <a:t>which are smaller in magnitude than a local drop tolerance (norm(A(</a:t>
            </a:r>
            <a:r>
              <a:rPr lang="en-US" dirty="0" err="1"/>
              <a:t>j:end,j</a:t>
            </a:r>
            <a:r>
              <a:rPr lang="en-US" dirty="0"/>
              <a:t>),1)*</a:t>
            </a:r>
            <a:r>
              <a:rPr lang="en-US" dirty="0" err="1" smtClean="0"/>
              <a:t>droptol</a:t>
            </a:r>
            <a:r>
              <a:rPr lang="en-US" dirty="0" smtClean="0"/>
              <a:t>) </a:t>
            </a:r>
            <a:r>
              <a:rPr lang="en-US" dirty="0"/>
              <a:t>are dropped from the resulting factor except for the diagonal element which is never dropped. </a:t>
            </a:r>
            <a:endParaRPr lang="en-US" dirty="0" smtClean="0"/>
          </a:p>
        </p:txBody>
      </p:sp>
      <p:sp>
        <p:nvSpPr>
          <p:cNvPr id="4" name="TextBox 3"/>
          <p:cNvSpPr txBox="1"/>
          <p:nvPr/>
        </p:nvSpPr>
        <p:spPr>
          <a:xfrm>
            <a:off x="1066800" y="6444417"/>
            <a:ext cx="6629400" cy="369332"/>
          </a:xfrm>
          <a:prstGeom prst="rect">
            <a:avLst/>
          </a:prstGeom>
          <a:noFill/>
        </p:spPr>
        <p:txBody>
          <a:bodyPr wrap="square" rtlCol="0">
            <a:spAutoFit/>
          </a:bodyPr>
          <a:lstStyle/>
          <a:p>
            <a:r>
              <a:rPr lang="en-US" dirty="0" smtClean="0"/>
              <a:t>NOTE: </a:t>
            </a:r>
            <a:r>
              <a:rPr lang="en-US" dirty="0"/>
              <a:t>The function </a:t>
            </a:r>
            <a:r>
              <a:rPr lang="en-US" dirty="0" err="1">
                <a:latin typeface="Courier New" panose="02070309020205020404" pitchFamily="49" charset="0"/>
                <a:cs typeface="Courier New" panose="02070309020205020404" pitchFamily="49" charset="0"/>
              </a:rPr>
              <a:t>precg</a:t>
            </a:r>
            <a:r>
              <a:rPr lang="en-US" dirty="0"/>
              <a:t> in the software distribution </a:t>
            </a:r>
            <a:r>
              <a:rPr lang="en-US" dirty="0" smtClean="0"/>
              <a:t>uses </a:t>
            </a:r>
            <a:r>
              <a:rPr lang="en-US" dirty="0" err="1" smtClean="0">
                <a:latin typeface="Courier New" panose="02070309020205020404" pitchFamily="49" charset="0"/>
                <a:cs typeface="Courier New" panose="02070309020205020404" pitchFamily="49" charset="0"/>
              </a:rPr>
              <a:t>ichol</a:t>
            </a:r>
            <a:r>
              <a:rPr lang="en-US" dirty="0" smtClean="0">
                <a:cs typeface="Courier New" panose="02070309020205020404" pitchFamily="49" charset="0"/>
              </a:rPr>
              <a:t>.</a:t>
            </a:r>
            <a:endParaRPr lang="en-US" dirty="0">
              <a:cs typeface="Courier New" panose="02070309020205020404" pitchFamily="49" charset="0"/>
            </a:endParaRPr>
          </a:p>
        </p:txBody>
      </p:sp>
    </p:spTree>
    <p:extLst>
      <p:ext uri="{BB962C8B-B14F-4D97-AF65-F5344CB8AC3E}">
        <p14:creationId xmlns:p14="http://schemas.microsoft.com/office/powerpoint/2010/main" val="683429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a:t>
            </a:r>
            <a:r>
              <a:rPr lang="en-US" dirty="0"/>
              <a:t> Implementation of </a:t>
            </a:r>
            <a:r>
              <a:rPr lang="en-US" dirty="0" err="1"/>
              <a:t>precg</a:t>
            </a:r>
            <a:endParaRPr lang="en-US" dirty="0"/>
          </a:p>
        </p:txBody>
      </p:sp>
      <p:sp>
        <p:nvSpPr>
          <p:cNvPr id="3" name="Content Placeholder 2"/>
          <p:cNvSpPr>
            <a:spLocks noGrp="1"/>
          </p:cNvSpPr>
          <p:nvPr>
            <p:ph idx="1"/>
          </p:nvPr>
        </p:nvSpPr>
        <p:spPr/>
        <p:txBody>
          <a:bodyPr/>
          <a:lstStyle/>
          <a:p>
            <a:r>
              <a:rPr lang="en-US" dirty="0"/>
              <a:t>Even with more advanced techniques, it still can be difficult to find an incomplete </a:t>
            </a:r>
            <a:r>
              <a:rPr lang="en-US" dirty="0" err="1"/>
              <a:t>Cholesky</a:t>
            </a:r>
            <a:r>
              <a:rPr lang="en-US" dirty="0"/>
              <a:t> preconditioner that works</a:t>
            </a:r>
            <a:r>
              <a:rPr lang="en-US" dirty="0" smtClean="0"/>
              <a:t>.</a:t>
            </a:r>
            <a:endParaRPr lang="en-US" dirty="0"/>
          </a:p>
        </p:txBody>
      </p:sp>
    </p:spTree>
    <p:extLst>
      <p:ext uri="{BB962C8B-B14F-4D97-AF65-F5344CB8AC3E}">
        <p14:creationId xmlns:p14="http://schemas.microsoft.com/office/powerpoint/2010/main" val="3580300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03200" y="1600200"/>
            <a:ext cx="8720328" cy="3625596"/>
          </a:xfrm>
          <a:prstGeom prst="rect">
            <a:avLst/>
          </a:prstGeom>
        </p:spPr>
      </p:pic>
    </p:spTree>
    <p:extLst>
      <p:ext uri="{BB962C8B-B14F-4D97-AF65-F5344CB8AC3E}">
        <p14:creationId xmlns:p14="http://schemas.microsoft.com/office/powerpoint/2010/main" val="560904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66"/>
          <a:stretch/>
        </p:blipFill>
        <p:spPr>
          <a:xfrm>
            <a:off x="76200" y="1417638"/>
            <a:ext cx="8991600" cy="3420955"/>
          </a:xfrm>
          <a:prstGeom prst="rect">
            <a:avLst/>
          </a:prstGeom>
        </p:spPr>
      </p:pic>
    </p:spTree>
    <p:extLst>
      <p:ext uri="{BB962C8B-B14F-4D97-AF65-F5344CB8AC3E}">
        <p14:creationId xmlns:p14="http://schemas.microsoft.com/office/powerpoint/2010/main" val="2696679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SSOR</a:t>
            </a:r>
            <a:r>
              <a:rPr lang="en-US" dirty="0" smtClean="0"/>
              <a:t> </a:t>
            </a:r>
            <a:r>
              <a:rPr lang="en-US" dirty="0"/>
              <a:t>Preconditioner</a:t>
            </a:r>
          </a:p>
        </p:txBody>
      </p:sp>
      <p:sp>
        <p:nvSpPr>
          <p:cNvPr id="3" name="Content Placeholder 2"/>
          <p:cNvSpPr>
            <a:spLocks noGrp="1"/>
          </p:cNvSpPr>
          <p:nvPr>
            <p:ph idx="1"/>
          </p:nvPr>
        </p:nvSpPr>
        <p:spPr/>
        <p:txBody>
          <a:bodyPr/>
          <a:lstStyle/>
          <a:p>
            <a:r>
              <a:rPr lang="en-US" dirty="0" smtClean="0"/>
              <a:t>The </a:t>
            </a:r>
            <a:r>
              <a:rPr lang="en-US" dirty="0" err="1" smtClean="0"/>
              <a:t>SOR</a:t>
            </a:r>
            <a:r>
              <a:rPr lang="en-US" dirty="0" smtClean="0"/>
              <a:t> iteration in matrix form is</a:t>
            </a:r>
            <a:br>
              <a:rPr lang="en-US" dirty="0" smtClean="0"/>
            </a:br>
            <a:r>
              <a:rPr lang="en-US" dirty="0" smtClean="0"/>
              <a:t/>
            </a:r>
            <a:br>
              <a:rPr lang="en-US" dirty="0" smtClean="0"/>
            </a:br>
            <a:r>
              <a:rPr lang="en-US" dirty="0" smtClean="0"/>
              <a:t>and this leads to</a:t>
            </a:r>
            <a:br>
              <a:rPr lang="en-US" dirty="0" smtClean="0"/>
            </a:br>
            <a:r>
              <a:rPr lang="en-US" dirty="0" smtClean="0"/>
              <a:t/>
            </a:r>
            <a:br>
              <a:rPr lang="en-US" dirty="0" smtClean="0"/>
            </a:br>
            <a:r>
              <a:rPr lang="en-US" dirty="0" smtClean="0"/>
              <a:t/>
            </a:r>
            <a:br>
              <a:rPr lang="en-US" dirty="0" smtClean="0"/>
            </a:br>
            <a:r>
              <a:rPr lang="en-US" dirty="0" smtClean="0"/>
              <a:t>If                              can be used as a preconditioner.</a:t>
            </a:r>
          </a:p>
          <a:p>
            <a:r>
              <a:rPr lang="en-US" dirty="0" smtClean="0"/>
              <a:t>An </a:t>
            </a:r>
            <a:r>
              <a:rPr lang="en-US" dirty="0" err="1"/>
              <a:t>SOR</a:t>
            </a:r>
            <a:r>
              <a:rPr lang="en-US" dirty="0"/>
              <a:t> preconditioner is not symmetric and cannot be used for a symmetric positive definite matrix. </a:t>
            </a:r>
            <a:r>
              <a:rPr lang="en-US" dirty="0" smtClean="0"/>
              <a:t>            </a:t>
            </a:r>
            <a:endParaRPr lang="en-US" dirty="0"/>
          </a:p>
        </p:txBody>
      </p:sp>
      <p:pic>
        <p:nvPicPr>
          <p:cNvPr id="10" name="Picture 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20520" y="2291078"/>
            <a:ext cx="5134356" cy="301752"/>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635760" y="3283708"/>
            <a:ext cx="3381756" cy="364236"/>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95400" y="4268818"/>
            <a:ext cx="842772" cy="230124"/>
          </a:xfrm>
          <a:prstGeom prst="rect">
            <a:avLst/>
          </a:prstGeom>
        </p:spPr>
      </p:pic>
      <p:pic>
        <p:nvPicPr>
          <p:cNvPr id="12" name="Picture 1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250440" y="4226044"/>
            <a:ext cx="1508760" cy="309372"/>
          </a:xfrm>
          <a:prstGeom prst="rect">
            <a:avLst/>
          </a:prstGeom>
        </p:spPr>
      </p:pic>
    </p:spTree>
    <p:extLst>
      <p:ext uri="{BB962C8B-B14F-4D97-AF65-F5344CB8AC3E}">
        <p14:creationId xmlns:p14="http://schemas.microsoft.com/office/powerpoint/2010/main" val="4069225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1143000"/>
          </a:xfrm>
        </p:spPr>
        <p:txBody>
          <a:bodyPr/>
          <a:lstStyle/>
          <a:p>
            <a:r>
              <a:rPr lang="en-US" dirty="0" err="1"/>
              <a:t>SSOR</a:t>
            </a:r>
            <a:r>
              <a:rPr lang="en-US" dirty="0"/>
              <a:t> Preconditioner</a:t>
            </a:r>
          </a:p>
        </p:txBody>
      </p:sp>
      <p:sp>
        <p:nvSpPr>
          <p:cNvPr id="5" name="Content Placeholder 4"/>
          <p:cNvSpPr>
            <a:spLocks noGrp="1"/>
          </p:cNvSpPr>
          <p:nvPr>
            <p:ph idx="1"/>
          </p:nvPr>
        </p:nvSpPr>
        <p:spPr>
          <a:xfrm>
            <a:off x="457200" y="814419"/>
            <a:ext cx="8229600" cy="4525963"/>
          </a:xfrm>
        </p:spPr>
        <p:txBody>
          <a:bodyPr/>
          <a:lstStyle/>
          <a:p>
            <a:r>
              <a:rPr lang="en-US" dirty="0" smtClean="0"/>
              <a:t>To obtain a positive definite preconditioner, execute </a:t>
            </a:r>
            <a:r>
              <a:rPr lang="en-US" dirty="0" err="1" smtClean="0"/>
              <a:t>SOR</a:t>
            </a:r>
            <a:r>
              <a:rPr lang="en-US" dirty="0" smtClean="0"/>
              <a:t> in the forward direction to obtain</a:t>
            </a:r>
            <a:br>
              <a:rPr lang="en-US" dirty="0" smtClean="0"/>
            </a:br>
            <a:r>
              <a:rPr lang="en-US" dirty="0" smtClean="0"/>
              <a:t>           Then perform </a:t>
            </a:r>
            <a:r>
              <a:rPr lang="en-US" dirty="0" err="1" smtClean="0"/>
              <a:t>SOR</a:t>
            </a:r>
            <a:r>
              <a:rPr lang="en-US" dirty="0" smtClean="0"/>
              <a:t> in reverse to obtain</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After elimination of            the </a:t>
            </a:r>
            <a:r>
              <a:rPr lang="en-US" dirty="0" err="1" smtClean="0"/>
              <a:t>SSOR</a:t>
            </a:r>
            <a:r>
              <a:rPr lang="en-US" dirty="0" smtClean="0"/>
              <a:t> preconditioner matrix is</a:t>
            </a:r>
            <a:endParaRPr lang="en-US" dirty="0"/>
          </a:p>
        </p:txBody>
      </p:sp>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81200" y="2365692"/>
            <a:ext cx="4357116" cy="1423416"/>
          </a:xfrm>
          <a:prstGeom prst="rect">
            <a:avLst/>
          </a:prstGeom>
        </p:spPr>
      </p:pic>
      <p:pic>
        <p:nvPicPr>
          <p:cNvPr id="7"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58774" y="1906873"/>
            <a:ext cx="810768" cy="284988"/>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67200" y="3859847"/>
            <a:ext cx="813816" cy="330708"/>
          </a:xfrm>
          <a:prstGeom prst="rect">
            <a:avLst/>
          </a:prstGeom>
        </p:spPr>
      </p:pic>
      <p:pic>
        <p:nvPicPr>
          <p:cNvPr id="13" name="Picture 1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828800" y="5036344"/>
            <a:ext cx="5158740" cy="608076"/>
          </a:xfrm>
          <a:prstGeom prst="rect">
            <a:avLst/>
          </a:prstGeom>
        </p:spPr>
      </p:pic>
      <p:sp>
        <p:nvSpPr>
          <p:cNvPr id="14" name="TextBox 13"/>
          <p:cNvSpPr txBox="1"/>
          <p:nvPr/>
        </p:nvSpPr>
        <p:spPr>
          <a:xfrm>
            <a:off x="762000" y="6084435"/>
            <a:ext cx="2857500" cy="369332"/>
          </a:xfrm>
          <a:prstGeom prst="rect">
            <a:avLst/>
          </a:prstGeom>
          <a:noFill/>
        </p:spPr>
        <p:txBody>
          <a:bodyPr wrap="square" rtlCol="0">
            <a:spAutoFit/>
          </a:bodyPr>
          <a:lstStyle/>
          <a:p>
            <a:r>
              <a:rPr lang="en-US" dirty="0" smtClean="0"/>
              <a:t>Symmetric positive definite.</a:t>
            </a:r>
            <a:endParaRPr lang="en-US" dirty="0"/>
          </a:p>
        </p:txBody>
      </p:sp>
      <p:cxnSp>
        <p:nvCxnSpPr>
          <p:cNvPr id="16" name="Straight Arrow Connector 15"/>
          <p:cNvCxnSpPr>
            <a:stCxn id="14" idx="0"/>
          </p:cNvCxnSpPr>
          <p:nvPr/>
        </p:nvCxnSpPr>
        <p:spPr>
          <a:xfrm flipV="1">
            <a:off x="2190750" y="5542684"/>
            <a:ext cx="0" cy="541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338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Sparse Matrices</a:t>
            </a:r>
          </a:p>
        </p:txBody>
      </p:sp>
      <p:sp>
        <p:nvSpPr>
          <p:cNvPr id="3" name="Content Placeholder 2"/>
          <p:cNvSpPr>
            <a:spLocks noGrp="1"/>
          </p:cNvSpPr>
          <p:nvPr>
            <p:ph idx="1"/>
          </p:nvPr>
        </p:nvSpPr>
        <p:spPr/>
        <p:txBody>
          <a:bodyPr/>
          <a:lstStyle/>
          <a:p>
            <a:pPr lvl="1"/>
            <a:r>
              <a:rPr lang="en-US" dirty="0" smtClean="0"/>
              <a:t>The </a:t>
            </a:r>
            <a:r>
              <a:rPr lang="en-US" dirty="0"/>
              <a:t>matrices </a:t>
            </a:r>
            <a:r>
              <a:rPr lang="en-US" dirty="0" smtClean="0"/>
              <a:t>were </a:t>
            </a:r>
            <a:r>
              <a:rPr lang="en-US" dirty="0"/>
              <a:t>obtained from the </a:t>
            </a:r>
            <a:r>
              <a:rPr lang="en-US" i="1" dirty="0"/>
              <a:t>University of Florida Sparse Matrix Collection</a:t>
            </a:r>
            <a:r>
              <a:rPr lang="en-US" dirty="0"/>
              <a:t>, maintained by Tim Davis, University of Florida, and </a:t>
            </a:r>
            <a:r>
              <a:rPr lang="en-US" dirty="0" err="1"/>
              <a:t>Yifan</a:t>
            </a:r>
            <a:r>
              <a:rPr lang="en-US" dirty="0"/>
              <a:t> Hu of AT&amp;T </a:t>
            </a:r>
            <a:r>
              <a:rPr lang="en-US" dirty="0" smtClean="0"/>
              <a:t>Research.</a:t>
            </a:r>
          </a:p>
          <a:p>
            <a:pPr lvl="2"/>
            <a:r>
              <a:rPr lang="en-US" dirty="0" smtClean="0"/>
              <a:t>http</a:t>
            </a:r>
            <a:r>
              <a:rPr lang="en-US" dirty="0"/>
              <a:t>://</a:t>
            </a:r>
            <a:r>
              <a:rPr lang="en-US" dirty="0" err="1"/>
              <a:t>www.cise.ufl.edu</a:t>
            </a:r>
            <a:r>
              <a:rPr lang="en-US" dirty="0"/>
              <a:t>/research/sparse/matrices</a:t>
            </a:r>
            <a:r>
              <a:rPr lang="en-US" dirty="0" smtClean="0"/>
              <a:t>/</a:t>
            </a:r>
          </a:p>
          <a:p>
            <a:pPr lvl="1"/>
            <a:r>
              <a:rPr lang="en-US" dirty="0" smtClean="0"/>
              <a:t>Matrices </a:t>
            </a:r>
            <a:r>
              <a:rPr lang="en-US" dirty="0"/>
              <a:t>can be downloaded from the Web site or accessed by obtaining the </a:t>
            </a:r>
            <a:r>
              <a:rPr lang="en-US" dirty="0" err="1"/>
              <a:t>UFgui</a:t>
            </a:r>
            <a:r>
              <a:rPr lang="en-US" dirty="0"/>
              <a:t> Java interface and running the application on your system. </a:t>
            </a:r>
          </a:p>
        </p:txBody>
      </p:sp>
    </p:spTree>
    <p:extLst>
      <p:ext uri="{BB962C8B-B14F-4D97-AF65-F5344CB8AC3E}">
        <p14:creationId xmlns:p14="http://schemas.microsoft.com/office/powerpoint/2010/main" val="2490867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5121"/>
            <a:ext cx="8229600" cy="1143000"/>
          </a:xfrm>
        </p:spPr>
        <p:txBody>
          <a:bodyPr/>
          <a:lstStyle/>
          <a:p>
            <a:r>
              <a:rPr lang="en-US" dirty="0" err="1"/>
              <a:t>SSOR</a:t>
            </a:r>
            <a:r>
              <a:rPr lang="en-US" dirty="0"/>
              <a:t> Preconditioner</a:t>
            </a:r>
          </a:p>
        </p:txBody>
      </p:sp>
      <p:sp>
        <p:nvSpPr>
          <p:cNvPr id="3" name="Content Placeholder 2"/>
          <p:cNvSpPr>
            <a:spLocks noGrp="1"/>
          </p:cNvSpPr>
          <p:nvPr>
            <p:ph idx="1"/>
          </p:nvPr>
        </p:nvSpPr>
        <p:spPr>
          <a:xfrm>
            <a:off x="477520" y="698912"/>
            <a:ext cx="8229600" cy="4525963"/>
          </a:xfrm>
        </p:spPr>
        <p:txBody>
          <a:bodyPr/>
          <a:lstStyle/>
          <a:p>
            <a:r>
              <a:rPr lang="en-US" dirty="0" smtClean="0"/>
              <a:t>Using         is effective in many cases and gives the matrix</a:t>
            </a:r>
          </a:p>
          <a:p>
            <a:pPr marL="0" indent="0">
              <a:buNone/>
            </a:pPr>
            <a:endParaRPr lang="en-US" dirty="0" smtClean="0"/>
          </a:p>
          <a:p>
            <a:r>
              <a:rPr lang="en-US" dirty="0"/>
              <a:t>The function </a:t>
            </a:r>
            <a:r>
              <a:rPr lang="en-US" dirty="0" err="1">
                <a:latin typeface="Courier New" panose="02070309020205020404" pitchFamily="49" charset="0"/>
                <a:cs typeface="Courier New" panose="02070309020205020404" pitchFamily="49" charset="0"/>
              </a:rPr>
              <a:t>precg</a:t>
            </a:r>
            <a:r>
              <a:rPr lang="en-US" dirty="0"/>
              <a:t> in the book software distribution </a:t>
            </a:r>
            <a:r>
              <a:rPr lang="en-US" dirty="0" smtClean="0"/>
              <a:t>implements, in addition to incomplete </a:t>
            </a:r>
            <a:r>
              <a:rPr lang="en-US" dirty="0" err="1" smtClean="0"/>
              <a:t>Cholesky</a:t>
            </a:r>
            <a:r>
              <a:rPr lang="en-US" dirty="0"/>
              <a:t>,</a:t>
            </a:r>
            <a:r>
              <a:rPr lang="en-US" dirty="0" smtClean="0"/>
              <a:t> </a:t>
            </a:r>
            <a:r>
              <a:rPr lang="en-US" dirty="0" err="1" smtClean="0"/>
              <a:t>SSOR</a:t>
            </a:r>
            <a:r>
              <a:rPr lang="en-US" dirty="0" smtClean="0"/>
              <a:t> preconditioning with        . Its </a:t>
            </a:r>
            <a:r>
              <a:rPr lang="en-US" dirty="0"/>
              <a:t>calling format </a:t>
            </a:r>
            <a:r>
              <a:rPr lang="en-US" dirty="0" smtClean="0"/>
              <a:t>is</a:t>
            </a:r>
            <a:br>
              <a:rPr lang="en-US" dirty="0" smtClean="0"/>
            </a:br>
            <a:r>
              <a:rPr lang="en-US" dirty="0" smtClean="0"/>
              <a:t/>
            </a:r>
            <a:br>
              <a:rPr lang="en-US" dirty="0" smtClean="0"/>
            </a:br>
            <a:r>
              <a:rPr lang="en-US" sz="2000" dirty="0" smtClean="0">
                <a:latin typeface="Courier New" panose="02070309020205020404" pitchFamily="49" charset="0"/>
                <a:cs typeface="Courier New" panose="02070309020205020404" pitchFamily="49" charset="0"/>
              </a:rPr>
              <a:t>function </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x, residual, </a:t>
            </a:r>
            <a:r>
              <a:rPr lang="en-US" sz="2000" dirty="0" err="1">
                <a:latin typeface="Courier New" panose="02070309020205020404" pitchFamily="49" charset="0"/>
                <a:cs typeface="Courier New" panose="02070309020205020404" pitchFamily="49" charset="0"/>
              </a:rPr>
              <a:t>iter</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precg</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A,b,x0,tol,maxiter,method,droptol</a:t>
            </a:r>
            <a:r>
              <a:rPr lang="en-US" sz="2000" dirty="0">
                <a:latin typeface="Courier New" panose="02070309020205020404" pitchFamily="49" charset="0"/>
                <a:cs typeface="Courier New" panose="02070309020205020404" pitchFamily="49" charset="0"/>
              </a:rPr>
              <a:t>) </a:t>
            </a: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45640" y="914400"/>
            <a:ext cx="609600" cy="172212"/>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55240" y="1699418"/>
            <a:ext cx="3514344" cy="284988"/>
          </a:xfrm>
          <a:prstGeom prst="rect">
            <a:avLst/>
          </a:prstGeom>
        </p:spPr>
      </p:pic>
      <p:pic>
        <p:nvPicPr>
          <p:cNvPr id="7" name="Picture 6"/>
          <p:cNvPicPr>
            <a:picLocks noChangeAspect="1"/>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1722120" y="4069080"/>
            <a:ext cx="609600" cy="172212"/>
          </a:xfrm>
          <a:prstGeom prst="rect">
            <a:avLst/>
          </a:prstGeom>
        </p:spPr>
      </p:pic>
      <p:sp>
        <p:nvSpPr>
          <p:cNvPr id="8" name="TextBox 7"/>
          <p:cNvSpPr txBox="1"/>
          <p:nvPr/>
        </p:nvSpPr>
        <p:spPr>
          <a:xfrm>
            <a:off x="4648200" y="5350606"/>
            <a:ext cx="3128549" cy="369332"/>
          </a:xfrm>
          <a:prstGeom prst="rect">
            <a:avLst/>
          </a:prstGeom>
          <a:noFill/>
        </p:spPr>
        <p:txBody>
          <a:bodyPr wrap="none" rtlCol="0">
            <a:spAutoFit/>
          </a:bodyPr>
          <a:lstStyle/>
          <a:p>
            <a:r>
              <a:rPr lang="en-US" dirty="0" smtClean="0"/>
              <a:t>'incomplete </a:t>
            </a:r>
            <a:r>
              <a:rPr lang="en-US" dirty="0" err="1" smtClean="0"/>
              <a:t>Cholesky</a:t>
            </a:r>
            <a:r>
              <a:rPr lang="en-US" dirty="0" smtClean="0"/>
              <a:t>' or '</a:t>
            </a:r>
            <a:r>
              <a:rPr lang="en-US" dirty="0" err="1" smtClean="0"/>
              <a:t>SSOR</a:t>
            </a:r>
            <a:r>
              <a:rPr lang="en-US" dirty="0" smtClean="0"/>
              <a:t>'</a:t>
            </a:r>
            <a:endParaRPr lang="en-US" dirty="0"/>
          </a:p>
        </p:txBody>
      </p:sp>
      <p:cxnSp>
        <p:nvCxnSpPr>
          <p:cNvPr id="10" name="Straight Arrow Connector 9"/>
          <p:cNvCxnSpPr/>
          <p:nvPr/>
        </p:nvCxnSpPr>
        <p:spPr>
          <a:xfrm flipV="1">
            <a:off x="6096000" y="4953000"/>
            <a:ext cx="0" cy="397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200" y="5931748"/>
            <a:ext cx="8012963" cy="369332"/>
          </a:xfrm>
          <a:prstGeom prst="rect">
            <a:avLst/>
          </a:prstGeom>
          <a:noFill/>
        </p:spPr>
        <p:txBody>
          <a:bodyPr wrap="none" rtlCol="0">
            <a:spAutoFit/>
          </a:bodyPr>
          <a:lstStyle/>
          <a:p>
            <a:r>
              <a:rPr lang="en-US" dirty="0" smtClean="0"/>
              <a:t>NOTE: </a:t>
            </a:r>
            <a:r>
              <a:rPr lang="en-US" dirty="0" err="1" smtClean="0">
                <a:latin typeface="Courier New" panose="02070309020205020404" pitchFamily="49" charset="0"/>
                <a:cs typeface="Courier New" panose="02070309020205020404" pitchFamily="49" charset="0"/>
              </a:rPr>
              <a:t>droptol</a:t>
            </a:r>
            <a:r>
              <a:rPr lang="en-US" dirty="0" smtClean="0"/>
              <a:t> is only meaningful if incomplete </a:t>
            </a:r>
            <a:r>
              <a:rPr lang="en-US" dirty="0" err="1" smtClean="0"/>
              <a:t>Cholesky</a:t>
            </a:r>
            <a:r>
              <a:rPr lang="en-US" dirty="0" smtClean="0"/>
              <a:t> preconditioning is used.</a:t>
            </a:r>
            <a:endParaRPr lang="en-US" dirty="0"/>
          </a:p>
        </p:txBody>
      </p:sp>
    </p:spTree>
    <p:extLst>
      <p:ext uri="{BB962C8B-B14F-4D97-AF65-F5344CB8AC3E}">
        <p14:creationId xmlns:p14="http://schemas.microsoft.com/office/powerpoint/2010/main" val="136412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Example 4</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64160" y="1016000"/>
            <a:ext cx="8635846" cy="4038600"/>
          </a:xfrm>
          <a:prstGeom prst="rect">
            <a:avLst/>
          </a:prstGeom>
        </p:spPr>
      </p:pic>
    </p:spTree>
    <p:extLst>
      <p:ext uri="{BB962C8B-B14F-4D97-AF65-F5344CB8AC3E}">
        <p14:creationId xmlns:p14="http://schemas.microsoft.com/office/powerpoint/2010/main" val="542641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Krylov</a:t>
            </a:r>
            <a:r>
              <a:rPr lang="en-US" dirty="0" smtClean="0"/>
              <a:t> Subspace Methods</a:t>
            </a:r>
            <a:endParaRPr lang="en-US" dirty="0"/>
          </a:p>
        </p:txBody>
      </p:sp>
      <p:sp>
        <p:nvSpPr>
          <p:cNvPr id="4" name="TextBox 3"/>
          <p:cNvSpPr txBox="1"/>
          <p:nvPr/>
        </p:nvSpPr>
        <p:spPr>
          <a:xfrm>
            <a:off x="762000" y="1524000"/>
            <a:ext cx="7162800" cy="2862322"/>
          </a:xfrm>
          <a:prstGeom prst="rect">
            <a:avLst/>
          </a:prstGeom>
          <a:noFill/>
        </p:spPr>
        <p:txBody>
          <a:bodyPr wrap="square" rtlCol="0">
            <a:spAutoFit/>
          </a:bodyPr>
          <a:lstStyle/>
          <a:p>
            <a:r>
              <a:rPr lang="en-US" dirty="0"/>
              <a:t>If the coefficient matrix is large, sparse, and symmetric positive definite, the method of choice is normally CG. However, in applications it is often the case that the coefficient matrix is symmetric but not positive definite or may not even be symmetric. </a:t>
            </a:r>
            <a:r>
              <a:rPr lang="en-US" dirty="0" smtClean="0"/>
              <a:t>There </a:t>
            </a:r>
            <a:r>
              <a:rPr lang="en-US" dirty="0"/>
              <a:t>are sophisticated iterations for these problems, most of which are based on a </a:t>
            </a:r>
            <a:r>
              <a:rPr lang="en-US" dirty="0" err="1"/>
              <a:t>Krylov</a:t>
            </a:r>
            <a:r>
              <a:rPr lang="en-US" dirty="0"/>
              <a:t> subspace. A </a:t>
            </a:r>
            <a:r>
              <a:rPr lang="en-US" dirty="0" err="1"/>
              <a:t>Krylov</a:t>
            </a:r>
            <a:r>
              <a:rPr lang="en-US" dirty="0"/>
              <a:t> subspace-based method does not access the elements of the matrix directly, but rather multiplies vectors by the matrix and works with the resulting vectors that are projections into a lower-dimensional </a:t>
            </a:r>
            <a:r>
              <a:rPr lang="en-US" dirty="0" err="1"/>
              <a:t>Krylov</a:t>
            </a:r>
            <a:r>
              <a:rPr lang="en-US" dirty="0"/>
              <a:t> subspace. These methods can often give a good result after a relatively small number of iterations.</a:t>
            </a:r>
          </a:p>
        </p:txBody>
      </p:sp>
    </p:spTree>
    <p:extLst>
      <p:ext uri="{BB962C8B-B14F-4D97-AF65-F5344CB8AC3E}">
        <p14:creationId xmlns:p14="http://schemas.microsoft.com/office/powerpoint/2010/main" val="5591100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80" y="-309880"/>
            <a:ext cx="8229600" cy="1143000"/>
          </a:xfrm>
        </p:spPr>
        <p:txBody>
          <a:bodyPr/>
          <a:lstStyle/>
          <a:p>
            <a:r>
              <a:rPr lang="en-US" dirty="0" err="1"/>
              <a:t>Krylov</a:t>
            </a:r>
            <a:r>
              <a:rPr lang="en-US" dirty="0"/>
              <a:t> Subspace Methods</a:t>
            </a:r>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13004" y="685800"/>
            <a:ext cx="8730996" cy="2715768"/>
          </a:xfrm>
          <a:prstGeom prst="rect">
            <a:avLst/>
          </a:prstGeom>
        </p:spPr>
      </p:pic>
    </p:spTree>
    <p:extLst>
      <p:ext uri="{BB962C8B-B14F-4D97-AF65-F5344CB8AC3E}">
        <p14:creationId xmlns:p14="http://schemas.microsoft.com/office/powerpoint/2010/main" val="22574454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Krylov</a:t>
            </a:r>
            <a:r>
              <a:rPr lang="en-US" dirty="0"/>
              <a:t> Subspace Methods</a:t>
            </a:r>
          </a:p>
        </p:txBody>
      </p:sp>
      <p:sp>
        <p:nvSpPr>
          <p:cNvPr id="4" name="Content Placeholder 8"/>
          <p:cNvSpPr txBox="1">
            <a:spLocks/>
          </p:cNvSpPr>
          <p:nvPr/>
        </p:nvSpPr>
        <p:spPr>
          <a:xfrm>
            <a:off x="535305" y="1600200"/>
            <a:ext cx="8229600" cy="213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Although we approached the CG method using an optimization approach, CG is also a </a:t>
            </a:r>
            <a:r>
              <a:rPr lang="en-US" dirty="0" err="1" smtClean="0"/>
              <a:t>Krylov</a:t>
            </a:r>
            <a:r>
              <a:rPr lang="en-US" dirty="0" smtClean="0"/>
              <a:t> subspace method. </a:t>
            </a:r>
          </a:p>
          <a:p>
            <a:endParaRPr lang="en-US" dirty="0"/>
          </a:p>
        </p:txBody>
      </p:sp>
      <p:pic>
        <p:nvPicPr>
          <p:cNvPr id="6" name="Picture 2" descr="A 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8775" y="-274638"/>
            <a:ext cx="228600" cy="13335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450" y="-274638"/>
            <a:ext cx="142875" cy="13335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A^2 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2825" y="-274638"/>
            <a:ext cx="304800" cy="171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31802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823"/>
            <a:ext cx="8229600" cy="1143000"/>
          </a:xfrm>
        </p:spPr>
        <p:txBody>
          <a:bodyPr/>
          <a:lstStyle/>
          <a:p>
            <a:r>
              <a:rPr lang="en-US" dirty="0" smtClean="0"/>
              <a:t>The Arnoldi Method</a:t>
            </a:r>
            <a:endParaRPr lang="en-US" dirty="0"/>
          </a:p>
        </p:txBody>
      </p:sp>
      <p:sp>
        <p:nvSpPr>
          <p:cNvPr id="3" name="Content Placeholder 2"/>
          <p:cNvSpPr>
            <a:spLocks noGrp="1"/>
          </p:cNvSpPr>
          <p:nvPr>
            <p:ph idx="1"/>
          </p:nvPr>
        </p:nvSpPr>
        <p:spPr>
          <a:xfrm>
            <a:off x="457200" y="762000"/>
            <a:ext cx="8229600" cy="4525963"/>
          </a:xfrm>
        </p:spPr>
        <p:txBody>
          <a:bodyPr/>
          <a:lstStyle/>
          <a:p>
            <a:r>
              <a:rPr lang="en-US" dirty="0"/>
              <a:t>Our aim is to develop a method of solving a large, sparse system </a:t>
            </a:r>
            <a:r>
              <a:rPr lang="en-US" i="1" dirty="0"/>
              <a:t>Ax=b</a:t>
            </a:r>
            <a:r>
              <a:rPr lang="en-US" dirty="0"/>
              <a:t> , where </a:t>
            </a:r>
            <a:r>
              <a:rPr lang="en-US" i="1" dirty="0" err="1" smtClean="0"/>
              <a:t>A</a:t>
            </a:r>
            <a:r>
              <a:rPr lang="en-US" i="1" baseline="30000" dirty="0" err="1" smtClean="0"/>
              <a:t>n×n</a:t>
            </a:r>
            <a:r>
              <a:rPr lang="en-US" dirty="0" smtClean="0"/>
              <a:t> </a:t>
            </a:r>
            <a:r>
              <a:rPr lang="en-US" dirty="0"/>
              <a:t>is a general </a:t>
            </a:r>
            <a:r>
              <a:rPr lang="en-US" dirty="0" err="1"/>
              <a:t>nonsymmetric</a:t>
            </a:r>
            <a:r>
              <a:rPr lang="en-US" dirty="0"/>
              <a:t> matrix. </a:t>
            </a:r>
            <a:r>
              <a:rPr lang="en-US" dirty="0" smtClean="0"/>
              <a:t>Approximate </a:t>
            </a:r>
            <a:r>
              <a:rPr lang="en-US" dirty="0"/>
              <a:t>the solution by projecting the problem into a </a:t>
            </a:r>
            <a:r>
              <a:rPr lang="en-US" dirty="0" err="1"/>
              <a:t>Krylov</a:t>
            </a:r>
            <a:r>
              <a:rPr lang="en-US" dirty="0"/>
              <a:t> </a:t>
            </a:r>
            <a:r>
              <a:rPr lang="en-US" dirty="0" smtClean="0"/>
              <a:t>subspace                                               </a:t>
            </a:r>
            <a:r>
              <a:rPr lang="en-US" dirty="0"/>
              <a:t>where </a:t>
            </a:r>
            <a:r>
              <a:rPr lang="en-US" i="1" dirty="0"/>
              <a:t>m</a:t>
            </a:r>
            <a:r>
              <a:rPr lang="en-US" dirty="0"/>
              <a:t> is much smaller than </a:t>
            </a:r>
            <a:r>
              <a:rPr lang="en-US" i="1" dirty="0"/>
              <a:t>n</a:t>
            </a:r>
            <a:r>
              <a:rPr lang="en-US" dirty="0"/>
              <a:t> </a:t>
            </a:r>
            <a:r>
              <a:rPr lang="en-US" dirty="0" smtClean="0"/>
              <a:t>(         ) .</a:t>
            </a:r>
          </a:p>
          <a:p>
            <a:r>
              <a:rPr lang="en-US" dirty="0"/>
              <a:t>Obtaining the approximation to the system solution will be practical in this much smaller subspace </a:t>
            </a:r>
          </a:p>
        </p:txBody>
      </p:sp>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608832" y="2888297"/>
            <a:ext cx="4213860" cy="304800"/>
          </a:xfrm>
          <a:prstGeom prst="rect">
            <a:avLst/>
          </a:prstGeom>
        </p:spPr>
      </p:pic>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405880" y="3464312"/>
            <a:ext cx="754380" cy="160020"/>
          </a:xfrm>
          <a:prstGeom prst="rect">
            <a:avLst/>
          </a:prstGeom>
        </p:spPr>
      </p:pic>
      <p:pic>
        <p:nvPicPr>
          <p:cNvPr id="8" name="Picture 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529840" y="4999813"/>
            <a:ext cx="1078992" cy="184404"/>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3432" y="4800600"/>
            <a:ext cx="2163064" cy="1996675"/>
          </a:xfrm>
          <a:prstGeom prst="rect">
            <a:avLst/>
          </a:prstGeom>
        </p:spPr>
      </p:pic>
    </p:spTree>
    <p:extLst>
      <p:ext uri="{BB962C8B-B14F-4D97-AF65-F5344CB8AC3E}">
        <p14:creationId xmlns:p14="http://schemas.microsoft.com/office/powerpoint/2010/main" val="35839448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Arnoldi </a:t>
            </a:r>
            <a:r>
              <a:rPr lang="en-US" dirty="0" smtClean="0"/>
              <a:t>Decomposition</a:t>
            </a:r>
            <a:endParaRPr lang="en-US" dirty="0"/>
          </a:p>
        </p:txBody>
      </p:sp>
      <p:sp>
        <p:nvSpPr>
          <p:cNvPr id="3" name="Content Placeholder 2"/>
          <p:cNvSpPr>
            <a:spLocks noGrp="1"/>
          </p:cNvSpPr>
          <p:nvPr>
            <p:ph idx="1"/>
          </p:nvPr>
        </p:nvSpPr>
        <p:spPr/>
        <p:txBody>
          <a:bodyPr/>
          <a:lstStyle/>
          <a:p>
            <a:r>
              <a:rPr lang="en-US" dirty="0" smtClean="0"/>
              <a:t>The primary step in the Arnoldi method is to compute the Arnoldi decomposition of the square matrix </a:t>
            </a:r>
            <a:r>
              <a:rPr lang="en-US" i="1" dirty="0" smtClean="0"/>
              <a:t>A</a:t>
            </a:r>
            <a:r>
              <a:rPr lang="en-US" dirty="0" smtClean="0"/>
              <a:t>.</a:t>
            </a:r>
          </a:p>
          <a:p>
            <a:pPr lvl="1"/>
            <a:r>
              <a:rPr lang="en-US" dirty="0" smtClean="0"/>
              <a:t>Begin with an initial vector </a:t>
            </a:r>
            <a:r>
              <a:rPr lang="en-US" i="1" dirty="0" err="1" smtClean="0"/>
              <a:t>x</a:t>
            </a:r>
            <a:r>
              <a:rPr lang="en-US" i="1" baseline="-25000" dirty="0" err="1" smtClean="0"/>
              <a:t>1</a:t>
            </a:r>
            <a:r>
              <a:rPr lang="en-US" dirty="0" smtClean="0"/>
              <a:t> and consider the </a:t>
            </a:r>
            <a:r>
              <a:rPr lang="en-US" dirty="0" err="1" smtClean="0"/>
              <a:t>Krylov</a:t>
            </a:r>
            <a:r>
              <a:rPr lang="en-US" dirty="0" smtClean="0"/>
              <a:t> subspace</a:t>
            </a:r>
            <a:br>
              <a:rPr lang="en-US" dirty="0" smtClean="0"/>
            </a:br>
            <a:r>
              <a:rPr lang="en-US" dirty="0" smtClean="0"/>
              <a:t>Use this to build the decomposition.</a:t>
            </a:r>
          </a:p>
          <a:p>
            <a:pPr lvl="1"/>
            <a:r>
              <a:rPr lang="en-US" dirty="0" smtClean="0"/>
              <a:t>The set of vectors                                 is not a well-conditioned basis (converges to an eigenvector of </a:t>
            </a:r>
            <a:r>
              <a:rPr lang="en-US" i="1" dirty="0" smtClean="0"/>
              <a:t>A</a:t>
            </a:r>
            <a:r>
              <a:rPr lang="en-US" dirty="0" smtClean="0"/>
              <a:t>), so apply</a:t>
            </a:r>
            <a:br>
              <a:rPr lang="en-US" dirty="0" smtClean="0"/>
            </a:br>
            <a:r>
              <a:rPr lang="en-US" dirty="0" smtClean="0"/>
              <a:t>Gram-Schmidt to form an orthonormal basis.</a:t>
            </a:r>
            <a:endParaRPr lang="en-US" i="1" baseline="-25000" dirty="0"/>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657600" y="3743960"/>
            <a:ext cx="4315968" cy="252984"/>
          </a:xfrm>
          <a:prstGeom prst="rect">
            <a:avLst/>
          </a:prstGeom>
        </p:spPr>
      </p:pic>
      <p:pic>
        <p:nvPicPr>
          <p:cNvPr id="6" name="Picture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886200" y="4648200"/>
            <a:ext cx="2537460" cy="304800"/>
          </a:xfrm>
          <a:prstGeom prst="rect">
            <a:avLst/>
          </a:prstGeom>
        </p:spPr>
      </p:pic>
    </p:spTree>
    <p:extLst>
      <p:ext uri="{BB962C8B-B14F-4D97-AF65-F5344CB8AC3E}">
        <p14:creationId xmlns:p14="http://schemas.microsoft.com/office/powerpoint/2010/main" val="1107521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Arnoldi Decomposition</a:t>
            </a:r>
          </a:p>
        </p:txBody>
      </p:sp>
      <p:sp>
        <p:nvSpPr>
          <p:cNvPr id="3" name="Content Placeholder 2"/>
          <p:cNvSpPr>
            <a:spLocks noGrp="1"/>
          </p:cNvSpPr>
          <p:nvPr>
            <p:ph idx="1"/>
          </p:nvPr>
        </p:nvSpPr>
        <p:spPr/>
        <p:txBody>
          <a:bodyPr/>
          <a:lstStyle/>
          <a:p>
            <a:r>
              <a:rPr lang="en-US" dirty="0" smtClean="0"/>
              <a:t>By working with Gram-Schmidt, the result is the Arnoldi decomposition.</a:t>
            </a:r>
            <a:endParaRPr lang="en-US" dirty="0"/>
          </a:p>
        </p:txBody>
      </p:sp>
      <p:grpSp>
        <p:nvGrpSpPr>
          <p:cNvPr id="11" name="Group 10"/>
          <p:cNvGrpSpPr/>
          <p:nvPr/>
        </p:nvGrpSpPr>
        <p:grpSpPr>
          <a:xfrm>
            <a:off x="599111" y="2895600"/>
            <a:ext cx="8011489" cy="3505200"/>
            <a:chOff x="566255" y="2895600"/>
            <a:chExt cx="8011489" cy="3505200"/>
          </a:xfrm>
        </p:grpSpPr>
        <p:sp>
          <p:nvSpPr>
            <p:cNvPr id="10" name="Rectangle 9"/>
            <p:cNvSpPr/>
            <p:nvPr/>
          </p:nvSpPr>
          <p:spPr>
            <a:xfrm>
              <a:off x="566255" y="2895600"/>
              <a:ext cx="7891945" cy="3505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66255" y="2895600"/>
              <a:ext cx="8011489" cy="3413125"/>
              <a:chOff x="457200" y="2895600"/>
              <a:chExt cx="8011489" cy="3413125"/>
            </a:xfrm>
          </p:grpSpPr>
          <p:sp>
            <p:nvSpPr>
              <p:cNvPr id="4" name="TextBox 3"/>
              <p:cNvSpPr txBox="1"/>
              <p:nvPr/>
            </p:nvSpPr>
            <p:spPr>
              <a:xfrm>
                <a:off x="457200" y="2895600"/>
                <a:ext cx="8011489" cy="1477328"/>
              </a:xfrm>
              <a:prstGeom prst="rect">
                <a:avLst/>
              </a:prstGeom>
              <a:noFill/>
            </p:spPr>
            <p:txBody>
              <a:bodyPr wrap="none" rtlCol="0">
                <a:spAutoFit/>
              </a:bodyPr>
              <a:lstStyle/>
              <a:p>
                <a:r>
                  <a:rPr lang="en-US" dirty="0"/>
                  <a:t>Assume </a:t>
                </a:r>
                <a:r>
                  <a:rPr lang="en-US" dirty="0" smtClean="0"/>
                  <a:t>A</a:t>
                </a:r>
                <a:r>
                  <a:rPr lang="en-US" baseline="30000" dirty="0" smtClean="0"/>
                  <a:t>n x n</a:t>
                </a:r>
                <a:r>
                  <a:rPr lang="en-US" dirty="0" smtClean="0"/>
                  <a:t> </a:t>
                </a:r>
                <a:r>
                  <a:rPr lang="en-US" dirty="0"/>
                  <a:t>is a nonsingular square matrix </a:t>
                </a:r>
                <a:r>
                  <a:rPr lang="en-US" dirty="0" smtClean="0"/>
                  <a:t>and m &lt; n. Then,</a:t>
                </a:r>
              </a:p>
              <a:p>
                <a:r>
                  <a:rPr lang="en-US" dirty="0"/>
                  <a:t> </a:t>
                </a:r>
                <a:r>
                  <a:rPr lang="en-US" dirty="0" smtClean="0"/>
                  <a:t>                                      where </a:t>
                </a:r>
                <a:r>
                  <a:rPr lang="en-US" i="1" dirty="0" err="1" smtClean="0"/>
                  <a:t>Q</a:t>
                </a:r>
                <a:r>
                  <a:rPr lang="en-US" i="1" baseline="-25000" dirty="0" err="1" smtClean="0"/>
                  <a:t>m+1</a:t>
                </a:r>
                <a:r>
                  <a:rPr lang="en-US" i="1" dirty="0" smtClean="0"/>
                  <a:t> </a:t>
                </a:r>
                <a:r>
                  <a:rPr lang="en-US" dirty="0" smtClean="0"/>
                  <a:t>is an </a:t>
                </a:r>
                <a:r>
                  <a:rPr lang="en-US" i="1" dirty="0"/>
                  <a:t>n</a:t>
                </a:r>
                <a:r>
                  <a:rPr lang="en-US" i="1" dirty="0" smtClean="0"/>
                  <a:t> x (</a:t>
                </a:r>
                <a:r>
                  <a:rPr lang="en-US" i="1" dirty="0" err="1" smtClean="0"/>
                  <a:t>m+1</a:t>
                </a:r>
                <a:r>
                  <a:rPr lang="en-US" i="1" dirty="0" smtClean="0"/>
                  <a:t>)</a:t>
                </a:r>
                <a:r>
                  <a:rPr lang="en-US" dirty="0" smtClean="0"/>
                  <a:t> matrix with orthonormal columns,</a:t>
                </a:r>
              </a:p>
              <a:p>
                <a:r>
                  <a:rPr lang="en-US" i="1" dirty="0" err="1" smtClean="0"/>
                  <a:t>Q</a:t>
                </a:r>
                <a:r>
                  <a:rPr lang="en-US" i="1" baseline="-25000" dirty="0" err="1" smtClean="0"/>
                  <a:t>m</a:t>
                </a:r>
                <a:r>
                  <a:rPr lang="en-US" i="1" dirty="0" smtClean="0"/>
                  <a:t> </a:t>
                </a:r>
                <a:r>
                  <a:rPr lang="en-US" i="1" dirty="0"/>
                  <a:t>= </a:t>
                </a:r>
                <a:r>
                  <a:rPr lang="en-US" i="1" dirty="0" err="1"/>
                  <a:t>Q</a:t>
                </a:r>
                <a:r>
                  <a:rPr lang="en-US" i="1" baseline="-25000" dirty="0" err="1"/>
                  <a:t>m+1</a:t>
                </a:r>
                <a:r>
                  <a:rPr lang="en-US" i="1" dirty="0"/>
                  <a:t>(:,</a:t>
                </a:r>
                <a:r>
                  <a:rPr lang="en-US" i="1" dirty="0" err="1" smtClean="0"/>
                  <a:t>1:m</a:t>
                </a:r>
                <a:r>
                  <a:rPr lang="en-US" i="1" dirty="0" smtClean="0"/>
                  <a:t>)</a:t>
                </a:r>
                <a:r>
                  <a:rPr lang="en-US" dirty="0" smtClean="0"/>
                  <a:t>, and          is the </a:t>
                </a:r>
                <a:r>
                  <a:rPr lang="en-US" i="1" dirty="0" smtClean="0"/>
                  <a:t>(</a:t>
                </a:r>
                <a:r>
                  <a:rPr lang="en-US" i="1" dirty="0" err="1" smtClean="0"/>
                  <a:t>m+1</a:t>
                </a:r>
                <a:r>
                  <a:rPr lang="en-US" i="1" dirty="0" smtClean="0"/>
                  <a:t>) x m</a:t>
                </a:r>
                <a:r>
                  <a:rPr lang="en-US" dirty="0" smtClean="0"/>
                  <a:t> upper </a:t>
                </a:r>
                <a:r>
                  <a:rPr lang="en-US" dirty="0" err="1" smtClean="0"/>
                  <a:t>Hessenberg</a:t>
                </a:r>
                <a:r>
                  <a:rPr lang="en-US" dirty="0" smtClean="0"/>
                  <a:t> matrix </a:t>
                </a:r>
                <a:endParaRPr lang="en-US" dirty="0"/>
              </a:p>
              <a:p>
                <a:endParaRPr lang="en-US" dirty="0" smtClean="0"/>
              </a:p>
              <a:p>
                <a:r>
                  <a:rPr lang="en-US" dirty="0" smtClean="0"/>
                  <a:t> </a:t>
                </a:r>
                <a:endParaRPr lang="en-US" dirty="0"/>
              </a:p>
            </p:txBody>
          </p:sp>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20700" y="3214926"/>
                <a:ext cx="2034540" cy="272796"/>
              </a:xfrm>
              <a:prstGeom prst="rect">
                <a:avLst/>
              </a:prstGeom>
            </p:spPr>
          </p:pic>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95400" y="4024249"/>
                <a:ext cx="5411724" cy="2284476"/>
              </a:xfrm>
              <a:prstGeom prst="rect">
                <a:avLst/>
              </a:prstGeom>
            </p:spPr>
          </p:pic>
          <p:pic>
            <p:nvPicPr>
              <p:cNvPr id="7" name="Picture 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616200" y="3502247"/>
                <a:ext cx="403860" cy="254508"/>
              </a:xfrm>
              <a:prstGeom prst="rect">
                <a:avLst/>
              </a:prstGeom>
            </p:spPr>
          </p:pic>
        </p:grpSp>
      </p:grpSp>
    </p:spTree>
    <p:extLst>
      <p:ext uri="{BB962C8B-B14F-4D97-AF65-F5344CB8AC3E}">
        <p14:creationId xmlns:p14="http://schemas.microsoft.com/office/powerpoint/2010/main" val="2305538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Arnoldi Decomposition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752600"/>
            <a:ext cx="6248400" cy="2730393"/>
          </a:xfrm>
          <a:prstGeom prst="rect">
            <a:avLst/>
          </a:prstGeom>
        </p:spPr>
      </p:pic>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743200" y="4724400"/>
            <a:ext cx="3280408" cy="439845"/>
          </a:xfrm>
          <a:prstGeom prst="rect">
            <a:avLst/>
          </a:prstGeom>
        </p:spPr>
      </p:pic>
    </p:spTree>
    <p:extLst>
      <p:ext uri="{BB962C8B-B14F-4D97-AF65-F5344CB8AC3E}">
        <p14:creationId xmlns:p14="http://schemas.microsoft.com/office/powerpoint/2010/main" val="436548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428" y="-228600"/>
            <a:ext cx="8229600" cy="860514"/>
          </a:xfrm>
        </p:spPr>
        <p:txBody>
          <a:bodyPr/>
          <a:lstStyle/>
          <a:p>
            <a:r>
              <a:rPr lang="en-US" dirty="0" smtClean="0"/>
              <a:t>Algorithm </a:t>
            </a:r>
            <a:r>
              <a:rPr lang="en-US" dirty="0" err="1" smtClean="0"/>
              <a:t>arnoldi</a:t>
            </a:r>
            <a:endParaRPr lang="en-US" dirty="0"/>
          </a:p>
        </p:txBody>
      </p:sp>
      <p:pic>
        <p:nvPicPr>
          <p:cNvPr id="3" name="Picture 2" descr="TP_tmp.png"/>
          <p:cNvPicPr>
            <a:picLocks noChangeAspect="1"/>
          </p:cNvPicPr>
          <p:nvPr>
            <p:custDataLst>
              <p:tags r:id="rId1"/>
            </p:custDataLst>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bwMode="auto">
          <a:xfrm>
            <a:off x="180728" y="533400"/>
            <a:ext cx="8763000" cy="5664200"/>
          </a:xfrm>
          <a:prstGeom prst="rect">
            <a:avLst/>
          </a:prstGeom>
          <a:noFill/>
          <a:ln/>
          <a:effectLst/>
          <a:extLst>
            <a:ext uri="{909E8E84-426E-40dd-AFC4-6F175D3DCCD1}">
              <a14:hiddenFill xmlns:a14="http://schemas.microsoft.com/office/drawing/2010/main" xmlns="">
                <a:solidFill>
                  <a:srgbClr val="000000">
                    <a:alpha val="0"/>
                  </a:srgbClr>
                </a:solid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4" name="TextBox 3"/>
          <p:cNvSpPr txBox="1"/>
          <p:nvPr/>
        </p:nvSpPr>
        <p:spPr>
          <a:xfrm>
            <a:off x="2362200" y="6324600"/>
            <a:ext cx="1846146" cy="369332"/>
          </a:xfrm>
          <a:prstGeom prst="rect">
            <a:avLst/>
          </a:prstGeom>
          <a:noFill/>
        </p:spPr>
        <p:txBody>
          <a:bodyPr wrap="none" rtlCol="0">
            <a:spAutoFit/>
          </a:bodyPr>
          <a:lstStyle/>
          <a:p>
            <a:r>
              <a:rPr lang="en-US" dirty="0" smtClean="0"/>
              <a:t>Flop count:  </a:t>
            </a:r>
            <a:r>
              <a:rPr lang="en-US" i="1" dirty="0" err="1" smtClean="0"/>
              <a:t>2m</a:t>
            </a:r>
            <a:r>
              <a:rPr lang="en-US" i="1" baseline="30000" dirty="0" err="1" smtClean="0"/>
              <a:t>2</a:t>
            </a:r>
            <a:r>
              <a:rPr lang="en-US" i="1" dirty="0" err="1" smtClean="0"/>
              <a:t>n</a:t>
            </a:r>
            <a:endParaRPr lang="en-US" i="1" dirty="0"/>
          </a:p>
        </p:txBody>
      </p:sp>
    </p:spTree>
    <p:extLst>
      <p:ext uri="{BB962C8B-B14F-4D97-AF65-F5344CB8AC3E}">
        <p14:creationId xmlns:p14="http://schemas.microsoft.com/office/powerpoint/2010/main" val="2032331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Matrix Storage</a:t>
            </a:r>
            <a:endParaRPr lang="en-US" dirty="0"/>
          </a:p>
        </p:txBody>
      </p:sp>
      <p:sp>
        <p:nvSpPr>
          <p:cNvPr id="3" name="Content Placeholder 2"/>
          <p:cNvSpPr>
            <a:spLocks noGrp="1"/>
          </p:cNvSpPr>
          <p:nvPr>
            <p:ph idx="1"/>
          </p:nvPr>
        </p:nvSpPr>
        <p:spPr/>
        <p:txBody>
          <a:bodyPr/>
          <a:lstStyle/>
          <a:p>
            <a:r>
              <a:rPr lang="en-US" dirty="0" smtClean="0"/>
              <a:t>There are several methods for storing sparse matrices. In each case, only the non-zero elements are stored.</a:t>
            </a:r>
          </a:p>
          <a:p>
            <a:pPr lvl="1"/>
            <a:r>
              <a:rPr lang="en-US" dirty="0" smtClean="0"/>
              <a:t>Matrix operations such as multiplication are optimized.</a:t>
            </a:r>
          </a:p>
          <a:p>
            <a:pPr marL="0" indent="0">
              <a:buNone/>
            </a:pPr>
            <a:endParaRPr lang="en-US" dirty="0"/>
          </a:p>
        </p:txBody>
      </p:sp>
    </p:spTree>
    <p:extLst>
      <p:ext uri="{BB962C8B-B14F-4D97-AF65-F5344CB8AC3E}">
        <p14:creationId xmlns:p14="http://schemas.microsoft.com/office/powerpoint/2010/main" val="38711390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Form for the Arnoldi Decomposition</a:t>
            </a:r>
            <a:endParaRPr lang="en-US" dirty="0"/>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9665" y="1417451"/>
            <a:ext cx="6172200" cy="2072175"/>
          </a:xfrm>
          <a:prstGeom prst="rect">
            <a:avLst/>
          </a:prstGeom>
        </p:spPr>
      </p:pic>
      <p:pic>
        <p:nvPicPr>
          <p:cNvPr id="10" name="Picture 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38400" y="3648769"/>
            <a:ext cx="3749630" cy="412263"/>
          </a:xfrm>
          <a:prstGeom prst="rect">
            <a:avLst/>
          </a:prstGeom>
        </p:spPr>
      </p:pic>
      <p:pic>
        <p:nvPicPr>
          <p:cNvPr id="12" name="Picture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4495799"/>
            <a:ext cx="5007864" cy="1981200"/>
          </a:xfrm>
          <a:prstGeom prst="rect">
            <a:avLst/>
          </a:prstGeom>
        </p:spPr>
      </p:pic>
      <p:pic>
        <p:nvPicPr>
          <p:cNvPr id="9" name="Picture 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87644" y="4951358"/>
            <a:ext cx="2863596" cy="304800"/>
          </a:xfrm>
          <a:prstGeom prst="rect">
            <a:avLst/>
          </a:prstGeom>
        </p:spPr>
      </p:pic>
      <p:pic>
        <p:nvPicPr>
          <p:cNvPr id="11" name="Picture 10"/>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787644" y="5715000"/>
            <a:ext cx="2042160" cy="249936"/>
          </a:xfrm>
          <a:prstGeom prst="rect">
            <a:avLst/>
          </a:prstGeom>
        </p:spPr>
      </p:pic>
    </p:spTree>
    <p:extLst>
      <p:ext uri="{BB962C8B-B14F-4D97-AF65-F5344CB8AC3E}">
        <p14:creationId xmlns:p14="http://schemas.microsoft.com/office/powerpoint/2010/main" val="17946034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fontScale="90000"/>
          </a:bodyPr>
          <a:lstStyle/>
          <a:p>
            <a:r>
              <a:rPr lang="en-US" dirty="0" err="1" smtClean="0"/>
              <a:t>GMRES</a:t>
            </a:r>
            <a:r>
              <a:rPr lang="en-US" dirty="0" smtClean="0"/>
              <a:t> (</a:t>
            </a:r>
            <a:r>
              <a:rPr lang="en-US" u="sng" dirty="0" smtClean="0"/>
              <a:t>G</a:t>
            </a:r>
            <a:r>
              <a:rPr lang="en-US" dirty="0" smtClean="0"/>
              <a:t>eneral </a:t>
            </a:r>
            <a:r>
              <a:rPr lang="en-US" u="sng" dirty="0" smtClean="0"/>
              <a:t>M</a:t>
            </a:r>
            <a:r>
              <a:rPr lang="en-US" dirty="0" smtClean="0"/>
              <a:t>inimum </a:t>
            </a:r>
            <a:r>
              <a:rPr lang="en-US" u="sng" dirty="0" smtClean="0"/>
              <a:t>Res</a:t>
            </a:r>
            <a:r>
              <a:rPr lang="en-US" dirty="0" smtClean="0"/>
              <a:t>idual)</a:t>
            </a:r>
            <a:endParaRPr lang="en-US" dirty="0"/>
          </a:p>
        </p:txBody>
      </p:sp>
      <p:sp>
        <p:nvSpPr>
          <p:cNvPr id="3" name="Content Placeholder 2"/>
          <p:cNvSpPr>
            <a:spLocks noGrp="1"/>
          </p:cNvSpPr>
          <p:nvPr>
            <p:ph idx="1"/>
          </p:nvPr>
        </p:nvSpPr>
        <p:spPr>
          <a:xfrm>
            <a:off x="533400" y="882458"/>
            <a:ext cx="8229600" cy="4525963"/>
          </a:xfrm>
        </p:spPr>
        <p:txBody>
          <a:bodyPr/>
          <a:lstStyle/>
          <a:p>
            <a:r>
              <a:rPr lang="en-US" dirty="0" smtClean="0"/>
              <a:t>Assume </a:t>
            </a:r>
            <a:r>
              <a:rPr lang="en-US" i="1" dirty="0"/>
              <a:t>A</a:t>
            </a:r>
            <a:r>
              <a:rPr lang="en-US" dirty="0"/>
              <a:t> is a real </a:t>
            </a:r>
            <a:r>
              <a:rPr lang="en-US" i="1" dirty="0"/>
              <a:t>n × n</a:t>
            </a:r>
            <a:r>
              <a:rPr lang="en-US" dirty="0"/>
              <a:t> matrix, </a:t>
            </a:r>
            <a:r>
              <a:rPr lang="en-US" i="1" dirty="0"/>
              <a:t>b</a:t>
            </a:r>
            <a:r>
              <a:rPr lang="en-US" dirty="0"/>
              <a:t> be an </a:t>
            </a:r>
            <a:r>
              <a:rPr lang="en-US" i="1" dirty="0"/>
              <a:t>n × 1</a:t>
            </a:r>
            <a:r>
              <a:rPr lang="en-US" dirty="0"/>
              <a:t> vector, and we want to solve the system </a:t>
            </a:r>
            <a:r>
              <a:rPr lang="en-US" i="1" dirty="0" smtClean="0"/>
              <a:t>Ax=b</a:t>
            </a:r>
            <a:r>
              <a:rPr lang="en-US" dirty="0" smtClean="0"/>
              <a:t>. </a:t>
            </a:r>
            <a:r>
              <a:rPr lang="en-US" dirty="0"/>
              <a:t>Assume that </a:t>
            </a:r>
            <a:r>
              <a:rPr lang="en-US" i="1" dirty="0" err="1" smtClean="0"/>
              <a:t>x</a:t>
            </a:r>
            <a:r>
              <a:rPr lang="en-US" i="1" baseline="-25000" dirty="0" err="1" smtClean="0"/>
              <a:t>0</a:t>
            </a:r>
            <a:r>
              <a:rPr lang="en-US" dirty="0" smtClean="0"/>
              <a:t> </a:t>
            </a:r>
            <a:r>
              <a:rPr lang="en-US" dirty="0"/>
              <a:t>is an initial guess for the solution, and </a:t>
            </a:r>
            <a:r>
              <a:rPr lang="en-US" i="1" dirty="0" err="1" smtClean="0"/>
              <a:t>r</a:t>
            </a:r>
            <a:r>
              <a:rPr lang="en-US" i="1" baseline="-25000" dirty="0" err="1" smtClean="0"/>
              <a:t>0</a:t>
            </a:r>
            <a:r>
              <a:rPr lang="en-US" i="1" dirty="0" smtClean="0"/>
              <a:t> = b-</a:t>
            </a:r>
            <a:r>
              <a:rPr lang="en-US" i="1" dirty="0" err="1" smtClean="0"/>
              <a:t>Ax</a:t>
            </a:r>
            <a:r>
              <a:rPr lang="en-US" i="1" baseline="-25000" dirty="0" err="1" smtClean="0"/>
              <a:t>0</a:t>
            </a:r>
            <a:r>
              <a:rPr lang="en-US" dirty="0" smtClean="0"/>
              <a:t> </a:t>
            </a:r>
            <a:r>
              <a:rPr lang="en-US" dirty="0"/>
              <a:t>is the corresponding residual</a:t>
            </a:r>
            <a:r>
              <a:rPr lang="en-US" dirty="0" smtClean="0"/>
              <a:t>.</a:t>
            </a:r>
          </a:p>
          <a:p>
            <a:pPr lvl="1"/>
            <a:r>
              <a:rPr lang="en-US" dirty="0" smtClean="0"/>
              <a:t>Let                                          </a:t>
            </a:r>
            <a:r>
              <a:rPr lang="en-US" dirty="0"/>
              <a:t>where the columns </a:t>
            </a:r>
            <a:r>
              <a:rPr lang="en-US" dirty="0" smtClean="0"/>
              <a:t>of</a:t>
            </a:r>
            <a:br>
              <a:rPr lang="en-US" dirty="0" smtClean="0"/>
            </a:br>
            <a:r>
              <a:rPr lang="en-US" dirty="0" smtClean="0"/>
              <a:t>      are </a:t>
            </a:r>
            <a:r>
              <a:rPr lang="en-US" dirty="0"/>
              <a:t>an </a:t>
            </a:r>
            <a:r>
              <a:rPr lang="en-US" dirty="0" smtClean="0"/>
              <a:t>n-dimensional </a:t>
            </a:r>
            <a:r>
              <a:rPr lang="en-US" dirty="0"/>
              <a:t>orthogonal basis for the </a:t>
            </a:r>
            <a:r>
              <a:rPr lang="en-US" dirty="0" err="1"/>
              <a:t>Krylov</a:t>
            </a:r>
            <a:r>
              <a:rPr lang="en-US" dirty="0"/>
              <a:t> subspace </a:t>
            </a:r>
            <a:endParaRPr lang="en-US" dirty="0" smtClean="0"/>
          </a:p>
          <a:p>
            <a:pPr lvl="1"/>
            <a:r>
              <a:rPr lang="en-US" dirty="0" smtClean="0"/>
              <a:t>Find </a:t>
            </a:r>
            <a:r>
              <a:rPr lang="en-US" i="1" dirty="0" err="1" smtClean="0"/>
              <a:t>y</a:t>
            </a:r>
            <a:r>
              <a:rPr lang="en-US" i="1" baseline="-25000" dirty="0" err="1" smtClean="0"/>
              <a:t>m</a:t>
            </a:r>
            <a:r>
              <a:rPr lang="en-US" dirty="0" smtClean="0"/>
              <a:t> so that</a:t>
            </a:r>
            <a:br>
              <a:rPr lang="en-US" dirty="0" smtClean="0"/>
            </a:br>
            <a:r>
              <a:rPr lang="en-US" dirty="0" smtClean="0"/>
              <a:t/>
            </a:r>
            <a:br>
              <a:rPr lang="en-US" dirty="0" smtClean="0"/>
            </a:br>
            <a:r>
              <a:rPr lang="en-US" dirty="0" smtClean="0"/>
              <a:t>is minimum.</a:t>
            </a:r>
            <a:endParaRPr lang="en-US" dirty="0"/>
          </a:p>
        </p:txBody>
      </p:sp>
      <p:pic>
        <p:nvPicPr>
          <p:cNvPr id="10" name="Picture 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52498" y="3581400"/>
            <a:ext cx="3150108" cy="230124"/>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371600" y="3982720"/>
            <a:ext cx="359664" cy="227076"/>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794760" y="4409502"/>
            <a:ext cx="4210812" cy="304800"/>
          </a:xfrm>
          <a:prstGeom prst="rect">
            <a:avLst/>
          </a:prstGeom>
        </p:spPr>
      </p:pic>
      <p:pic>
        <p:nvPicPr>
          <p:cNvPr id="13" name="Picture 1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133600" y="5399785"/>
            <a:ext cx="5582412" cy="266700"/>
          </a:xfrm>
          <a:prstGeom prst="rect">
            <a:avLst/>
          </a:prstGeom>
        </p:spPr>
      </p:pic>
    </p:spTree>
    <p:extLst>
      <p:ext uri="{BB962C8B-B14F-4D97-AF65-F5344CB8AC3E}">
        <p14:creationId xmlns:p14="http://schemas.microsoft.com/office/powerpoint/2010/main" val="26772996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3647"/>
            <a:ext cx="8229600" cy="1143000"/>
          </a:xfrm>
        </p:spPr>
        <p:txBody>
          <a:bodyPr/>
          <a:lstStyle/>
          <a:p>
            <a:r>
              <a:rPr lang="en-US" dirty="0" err="1" smtClean="0"/>
              <a:t>GMRES</a:t>
            </a:r>
            <a:endParaRPr lang="en-US" dirty="0"/>
          </a:p>
        </p:txBody>
      </p:sp>
      <p:sp>
        <p:nvSpPr>
          <p:cNvPr id="7" name="Content Placeholder 6"/>
          <p:cNvSpPr>
            <a:spLocks noGrp="1"/>
          </p:cNvSpPr>
          <p:nvPr>
            <p:ph idx="1"/>
          </p:nvPr>
        </p:nvSpPr>
        <p:spPr>
          <a:xfrm>
            <a:off x="507802" y="573980"/>
            <a:ext cx="8229600" cy="4525963"/>
          </a:xfrm>
        </p:spPr>
        <p:txBody>
          <a:bodyPr/>
          <a:lstStyle/>
          <a:p>
            <a:r>
              <a:rPr lang="en-US" dirty="0" smtClean="0"/>
              <a:t>Derivation of the </a:t>
            </a:r>
            <a:r>
              <a:rPr lang="en-US" dirty="0" err="1" smtClean="0"/>
              <a:t>GMRES</a:t>
            </a:r>
            <a:r>
              <a:rPr lang="en-US" dirty="0" smtClean="0"/>
              <a:t> algorithm.</a:t>
            </a:r>
            <a:endParaRPr lang="en-US" dirty="0"/>
          </a:p>
        </p:txBody>
      </p:sp>
      <p:grpSp>
        <p:nvGrpSpPr>
          <p:cNvPr id="47" name="Group 46"/>
          <p:cNvGrpSpPr/>
          <p:nvPr/>
        </p:nvGrpSpPr>
        <p:grpSpPr>
          <a:xfrm>
            <a:off x="772160" y="1143000"/>
            <a:ext cx="6270886" cy="5656214"/>
            <a:chOff x="772160" y="1143000"/>
            <a:chExt cx="6270886" cy="5656214"/>
          </a:xfrm>
        </p:grpSpPr>
        <p:grpSp>
          <p:nvGrpSpPr>
            <p:cNvPr id="44" name="Group 43"/>
            <p:cNvGrpSpPr/>
            <p:nvPr/>
          </p:nvGrpSpPr>
          <p:grpSpPr>
            <a:xfrm>
              <a:off x="772160" y="1143000"/>
              <a:ext cx="5711024" cy="5063602"/>
              <a:chOff x="762000" y="1143000"/>
              <a:chExt cx="5711024" cy="5063602"/>
            </a:xfrm>
          </p:grpSpPr>
          <p:grpSp>
            <p:nvGrpSpPr>
              <p:cNvPr id="25" name="Group 24"/>
              <p:cNvGrpSpPr/>
              <p:nvPr/>
            </p:nvGrpSpPr>
            <p:grpSpPr>
              <a:xfrm>
                <a:off x="762000" y="1143000"/>
                <a:ext cx="5663405" cy="2955877"/>
                <a:chOff x="812800" y="3766724"/>
                <a:chExt cx="5663405" cy="2955877"/>
              </a:xfrm>
            </p:grpSpPr>
            <p:pic>
              <p:nvPicPr>
                <p:cNvPr id="22" name="Picture 2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930369" y="5379720"/>
                  <a:ext cx="5545836" cy="321564"/>
                </a:xfrm>
                <a:prstGeom prst="rect">
                  <a:avLst/>
                </a:prstGeom>
              </p:spPr>
            </p:pic>
            <p:pic>
              <p:nvPicPr>
                <p:cNvPr id="6" name="Picture 5"/>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889000" y="3766724"/>
                  <a:ext cx="1964436" cy="272796"/>
                </a:xfrm>
                <a:prstGeom prst="rect">
                  <a:avLst/>
                </a:prstGeom>
              </p:spPr>
            </p:pic>
            <p:grpSp>
              <p:nvGrpSpPr>
                <p:cNvPr id="13" name="Group 12"/>
                <p:cNvGrpSpPr/>
                <p:nvPr/>
              </p:nvGrpSpPr>
              <p:grpSpPr>
                <a:xfrm>
                  <a:off x="812800" y="4122499"/>
                  <a:ext cx="3043428" cy="369332"/>
                  <a:chOff x="762000" y="4495800"/>
                  <a:chExt cx="3043428" cy="369332"/>
                </a:xfrm>
              </p:grpSpPr>
              <p:sp>
                <p:nvSpPr>
                  <p:cNvPr id="8" name="TextBox 7"/>
                  <p:cNvSpPr txBox="1"/>
                  <p:nvPr/>
                </p:nvSpPr>
                <p:spPr>
                  <a:xfrm>
                    <a:off x="762000" y="4495800"/>
                    <a:ext cx="2081211" cy="369332"/>
                  </a:xfrm>
                  <a:prstGeom prst="rect">
                    <a:avLst/>
                  </a:prstGeom>
                  <a:noFill/>
                </p:spPr>
                <p:txBody>
                  <a:bodyPr wrap="none" rtlCol="0">
                    <a:spAutoFit/>
                  </a:bodyPr>
                  <a:lstStyle/>
                  <a:p>
                    <a:r>
                      <a:rPr lang="en-US" dirty="0" smtClean="0"/>
                      <a:t>First Arnoldi vector: </a:t>
                    </a:r>
                    <a:endParaRPr lang="en-US" dirty="0"/>
                  </a:p>
                </p:txBody>
              </p:sp>
              <p:pic>
                <p:nvPicPr>
                  <p:cNvPr id="9" name="Picture 8"/>
                  <p:cNvPicPr>
                    <a:picLocks noChangeAspect="1"/>
                  </p:cNvPicPr>
                  <p:nvPr>
                    <p:custDataLst>
                      <p:tags r:id="rId12"/>
                    </p:custDataLst>
                  </p:nvPr>
                </p:nvPicPr>
                <p:blipFill>
                  <a:blip r:embed="rId16" cstate="print">
                    <a:extLst>
                      <a:ext uri="{28A0092B-C50C-407E-A947-70E740481C1C}">
                        <a14:useLocalDpi xmlns:a14="http://schemas.microsoft.com/office/drawing/2010/main" val="0"/>
                      </a:ext>
                    </a:extLst>
                  </a:blip>
                  <a:stretch>
                    <a:fillRect/>
                  </a:stretch>
                </p:blipFill>
                <p:spPr>
                  <a:xfrm>
                    <a:off x="2819400" y="4552712"/>
                    <a:ext cx="986028" cy="312420"/>
                  </a:xfrm>
                  <a:prstGeom prst="rect">
                    <a:avLst/>
                  </a:prstGeom>
                </p:spPr>
              </p:pic>
            </p:grpSp>
            <p:grpSp>
              <p:nvGrpSpPr>
                <p:cNvPr id="16" name="Group 15"/>
                <p:cNvGrpSpPr/>
                <p:nvPr/>
              </p:nvGrpSpPr>
              <p:grpSpPr>
                <a:xfrm>
                  <a:off x="812800" y="4524954"/>
                  <a:ext cx="1630680" cy="369332"/>
                  <a:chOff x="840740" y="4674393"/>
                  <a:chExt cx="1630680" cy="369332"/>
                </a:xfrm>
              </p:grpSpPr>
              <p:sp>
                <p:nvSpPr>
                  <p:cNvPr id="10" name="TextBox 9"/>
                  <p:cNvSpPr txBox="1"/>
                  <p:nvPr/>
                </p:nvSpPr>
                <p:spPr>
                  <a:xfrm>
                    <a:off x="840740" y="4674393"/>
                    <a:ext cx="526491" cy="369332"/>
                  </a:xfrm>
                  <a:prstGeom prst="rect">
                    <a:avLst/>
                  </a:prstGeom>
                  <a:noFill/>
                </p:spPr>
                <p:txBody>
                  <a:bodyPr wrap="none" rtlCol="0">
                    <a:spAutoFit/>
                  </a:bodyPr>
                  <a:lstStyle/>
                  <a:p>
                    <a:r>
                      <a:rPr lang="en-US" dirty="0" smtClean="0"/>
                      <a:t>Let </a:t>
                    </a:r>
                    <a:endParaRPr lang="en-US" dirty="0"/>
                  </a:p>
                </p:txBody>
              </p:sp>
              <p:pic>
                <p:nvPicPr>
                  <p:cNvPr id="15" name="Picture 14"/>
                  <p:cNvPicPr>
                    <a:picLocks noChangeAspect="1"/>
                  </p:cNvPicPr>
                  <p:nvPr>
                    <p:custDataLst>
                      <p:tags r:id="rId11"/>
                    </p:custDataLst>
                  </p:nvPr>
                </p:nvPicPr>
                <p:blipFill>
                  <a:blip r:embed="rId17" cstate="print">
                    <a:extLst>
                      <a:ext uri="{28A0092B-C50C-407E-A947-70E740481C1C}">
                        <a14:useLocalDpi xmlns:a14="http://schemas.microsoft.com/office/drawing/2010/main" val="0"/>
                      </a:ext>
                    </a:extLst>
                  </a:blip>
                  <a:stretch>
                    <a:fillRect/>
                  </a:stretch>
                </p:blipFill>
                <p:spPr>
                  <a:xfrm>
                    <a:off x="1297940" y="4753149"/>
                    <a:ext cx="1173480" cy="266700"/>
                  </a:xfrm>
                  <a:prstGeom prst="rect">
                    <a:avLst/>
                  </a:prstGeom>
                </p:spPr>
              </p:pic>
            </p:grpSp>
            <p:pic>
              <p:nvPicPr>
                <p:cNvPr id="17" name="Picture 16"/>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909320" y="5006165"/>
                  <a:ext cx="912876" cy="227076"/>
                </a:xfrm>
                <a:prstGeom prst="rect">
                  <a:avLst/>
                </a:prstGeom>
              </p:spPr>
            </p:pic>
            <p:pic>
              <p:nvPicPr>
                <p:cNvPr id="23" name="Picture 22"/>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947354" y="5832853"/>
                  <a:ext cx="4488180" cy="361188"/>
                </a:xfrm>
                <a:prstGeom prst="rect">
                  <a:avLst/>
                </a:prstGeom>
              </p:spPr>
            </p:pic>
            <p:pic>
              <p:nvPicPr>
                <p:cNvPr id="24" name="Picture 23"/>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930369" y="6401037"/>
                  <a:ext cx="3800856" cy="321564"/>
                </a:xfrm>
                <a:prstGeom prst="rect">
                  <a:avLst/>
                </a:prstGeom>
              </p:spPr>
            </p:pic>
          </p:grpSp>
          <p:sp>
            <p:nvSpPr>
              <p:cNvPr id="26" name="TextBox 25"/>
              <p:cNvSpPr txBox="1"/>
              <p:nvPr/>
            </p:nvSpPr>
            <p:spPr>
              <a:xfrm>
                <a:off x="805147" y="4241365"/>
                <a:ext cx="4470968" cy="369332"/>
              </a:xfrm>
              <a:prstGeom prst="rect">
                <a:avLst/>
              </a:prstGeom>
              <a:noFill/>
            </p:spPr>
            <p:txBody>
              <a:bodyPr wrap="none" rtlCol="0">
                <a:spAutoFit/>
              </a:bodyPr>
              <a:lstStyle/>
              <a:p>
                <a:r>
                  <a:rPr lang="en-US" dirty="0" smtClean="0"/>
                  <a:t>Since the columns of </a:t>
                </a:r>
                <a:r>
                  <a:rPr lang="en-US" i="1" dirty="0" err="1" smtClean="0"/>
                  <a:t>Q</a:t>
                </a:r>
                <a:r>
                  <a:rPr lang="en-US" i="1" baseline="-25000" dirty="0" err="1" smtClean="0"/>
                  <a:t>m+1</a:t>
                </a:r>
                <a:r>
                  <a:rPr lang="en-US" dirty="0" smtClean="0"/>
                  <a:t> are orthonormal, </a:t>
                </a:r>
                <a:endParaRPr lang="en-US" dirty="0"/>
              </a:p>
            </p:txBody>
          </p:sp>
          <p:pic>
            <p:nvPicPr>
              <p:cNvPr id="28" name="Picture 27"/>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899889" y="4693027"/>
                <a:ext cx="4933188" cy="321564"/>
              </a:xfrm>
              <a:prstGeom prst="rect">
                <a:avLst/>
              </a:prstGeom>
            </p:spPr>
          </p:pic>
          <p:grpSp>
            <p:nvGrpSpPr>
              <p:cNvPr id="31" name="Group 30"/>
              <p:cNvGrpSpPr/>
              <p:nvPr/>
            </p:nvGrpSpPr>
            <p:grpSpPr>
              <a:xfrm>
                <a:off x="808449" y="5143318"/>
                <a:ext cx="3407443" cy="369332"/>
                <a:chOff x="899889" y="6477000"/>
                <a:chExt cx="3407443" cy="369332"/>
              </a:xfrm>
            </p:grpSpPr>
            <p:sp>
              <p:nvSpPr>
                <p:cNvPr id="29" name="TextBox 28"/>
                <p:cNvSpPr txBox="1"/>
                <p:nvPr/>
              </p:nvSpPr>
              <p:spPr>
                <a:xfrm>
                  <a:off x="899889" y="6477000"/>
                  <a:ext cx="1624419" cy="369332"/>
                </a:xfrm>
                <a:prstGeom prst="rect">
                  <a:avLst/>
                </a:prstGeom>
                <a:noFill/>
              </p:spPr>
              <p:txBody>
                <a:bodyPr wrap="none" rtlCol="0">
                  <a:spAutoFit/>
                </a:bodyPr>
                <a:lstStyle/>
                <a:p>
                  <a:r>
                    <a:rPr lang="en-US" dirty="0" smtClean="0"/>
                    <a:t>Must minimize </a:t>
                  </a:r>
                  <a:endParaRPr lang="en-US" dirty="0"/>
                </a:p>
              </p:txBody>
            </p:sp>
            <p:pic>
              <p:nvPicPr>
                <p:cNvPr id="30" name="Picture 29"/>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2443480" y="6493521"/>
                  <a:ext cx="1863852" cy="321564"/>
                </a:xfrm>
                <a:prstGeom prst="rect">
                  <a:avLst/>
                </a:prstGeom>
              </p:spPr>
            </p:pic>
          </p:grpSp>
          <p:grpSp>
            <p:nvGrpSpPr>
              <p:cNvPr id="43" name="Group 42"/>
              <p:cNvGrpSpPr/>
              <p:nvPr>
                <p:custDataLst>
                  <p:tags r:id="rId2"/>
                </p:custDataLst>
              </p:nvPr>
            </p:nvGrpSpPr>
            <p:grpSpPr>
              <a:xfrm>
                <a:off x="810227" y="5448249"/>
                <a:ext cx="5571546" cy="369332"/>
                <a:chOff x="810227" y="5448249"/>
                <a:chExt cx="5571546" cy="369332"/>
              </a:xfrm>
            </p:grpSpPr>
            <p:sp>
              <p:nvSpPr>
                <p:cNvPr id="32" name="TextBox 31"/>
                <p:cNvSpPr txBox="1"/>
                <p:nvPr/>
              </p:nvSpPr>
              <p:spPr>
                <a:xfrm>
                  <a:off x="810227" y="5448249"/>
                  <a:ext cx="4263988" cy="369332"/>
                </a:xfrm>
                <a:prstGeom prst="rect">
                  <a:avLst/>
                </a:prstGeom>
                <a:noFill/>
              </p:spPr>
              <p:txBody>
                <a:bodyPr wrap="none" rtlCol="0">
                  <a:spAutoFit/>
                </a:bodyPr>
                <a:lstStyle/>
                <a:p>
                  <a:r>
                    <a:rPr lang="en-US" dirty="0" smtClean="0"/>
                    <a:t>Solve the (</a:t>
                  </a:r>
                  <a:r>
                    <a:rPr lang="en-US" dirty="0" err="1" smtClean="0"/>
                    <a:t>m+1</a:t>
                  </a:r>
                  <a:r>
                    <a:rPr lang="en-US" dirty="0" smtClean="0"/>
                    <a:t>) x m least squares problem</a:t>
                  </a:r>
                  <a:endParaRPr lang="en-US" dirty="0"/>
                </a:p>
              </p:txBody>
            </p:sp>
            <p:pic>
              <p:nvPicPr>
                <p:cNvPr id="42" name="Picture 41"/>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4889777" y="5495571"/>
                  <a:ext cx="1491996" cy="265176"/>
                </a:xfrm>
                <a:prstGeom prst="rect">
                  <a:avLst/>
                </a:prstGeom>
              </p:spPr>
            </p:pic>
          </p:grpSp>
          <p:grpSp>
            <p:nvGrpSpPr>
              <p:cNvPr id="38" name="Group 37"/>
              <p:cNvGrpSpPr/>
              <p:nvPr/>
            </p:nvGrpSpPr>
            <p:grpSpPr>
              <a:xfrm>
                <a:off x="812767" y="5837270"/>
                <a:ext cx="5660257" cy="369332"/>
                <a:chOff x="386499" y="6250536"/>
                <a:chExt cx="5660257" cy="369332"/>
              </a:xfrm>
            </p:grpSpPr>
            <p:pic>
              <p:nvPicPr>
                <p:cNvPr id="36" name="Picture 35"/>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4054888" y="6318170"/>
                  <a:ext cx="1991868" cy="230124"/>
                </a:xfrm>
                <a:prstGeom prst="rect">
                  <a:avLst/>
                </a:prstGeom>
              </p:spPr>
            </p:pic>
            <p:sp>
              <p:nvSpPr>
                <p:cNvPr id="37" name="TextBox 36"/>
                <p:cNvSpPr txBox="1"/>
                <p:nvPr/>
              </p:nvSpPr>
              <p:spPr>
                <a:xfrm>
                  <a:off x="386499" y="6250536"/>
                  <a:ext cx="3709029" cy="369332"/>
                </a:xfrm>
                <a:prstGeom prst="rect">
                  <a:avLst/>
                </a:prstGeom>
                <a:noFill/>
              </p:spPr>
              <p:txBody>
                <a:bodyPr wrap="none" rtlCol="0">
                  <a:spAutoFit/>
                </a:bodyPr>
                <a:lstStyle/>
                <a:p>
                  <a:r>
                    <a:rPr lang="en-US" dirty="0" smtClean="0"/>
                    <a:t>The approximate solution to </a:t>
                  </a:r>
                  <a:r>
                    <a:rPr lang="en-US" i="1" dirty="0" smtClean="0"/>
                    <a:t>Ax =  b</a:t>
                  </a:r>
                  <a:r>
                    <a:rPr lang="en-US" dirty="0" smtClean="0"/>
                    <a:t> is</a:t>
                  </a:r>
                  <a:endParaRPr lang="en-US" dirty="0"/>
                </a:p>
              </p:txBody>
            </p:sp>
          </p:grpSp>
        </p:grpSp>
        <p:sp>
          <p:nvSpPr>
            <p:cNvPr id="40" name="TextBox 39"/>
            <p:cNvSpPr txBox="1"/>
            <p:nvPr/>
          </p:nvSpPr>
          <p:spPr>
            <a:xfrm>
              <a:off x="840707" y="6152883"/>
              <a:ext cx="6202339" cy="646331"/>
            </a:xfrm>
            <a:prstGeom prst="rect">
              <a:avLst/>
            </a:prstGeom>
            <a:noFill/>
          </p:spPr>
          <p:txBody>
            <a:bodyPr wrap="none" rtlCol="0">
              <a:spAutoFit/>
            </a:bodyPr>
            <a:lstStyle/>
            <a:p>
              <a:r>
                <a:rPr lang="en-US" dirty="0"/>
                <a:t>Use </a:t>
              </a:r>
              <a:r>
                <a:rPr lang="en-US" i="1" dirty="0" err="1" smtClean="0"/>
                <a:t>x</a:t>
              </a:r>
              <a:r>
                <a:rPr lang="en-US" i="1" baseline="-25000" dirty="0" err="1" smtClean="0"/>
                <a:t>m</a:t>
              </a:r>
              <a:r>
                <a:rPr lang="en-US" dirty="0" smtClean="0"/>
                <a:t> </a:t>
              </a:r>
              <a:r>
                <a:rPr lang="en-US" dirty="0"/>
                <a:t>as an improved initial vector and repeat the process </a:t>
              </a:r>
              <a:r>
                <a:rPr lang="en-US" dirty="0" smtClean="0"/>
                <a:t>until</a:t>
              </a:r>
            </a:p>
            <a:p>
              <a:r>
                <a:rPr lang="en-US" dirty="0" smtClean="0"/>
                <a:t>satisfying a prescribed error </a:t>
              </a:r>
              <a:r>
                <a:rPr lang="en-US" dirty="0"/>
                <a:t>tolerance. </a:t>
              </a:r>
            </a:p>
          </p:txBody>
        </p:sp>
      </p:grpSp>
    </p:spTree>
    <p:extLst>
      <p:ext uri="{BB962C8B-B14F-4D97-AF65-F5344CB8AC3E}">
        <p14:creationId xmlns:p14="http://schemas.microsoft.com/office/powerpoint/2010/main" val="13479985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QR</a:t>
            </a:r>
            <a:r>
              <a:rPr lang="en-US" dirty="0" smtClean="0"/>
              <a:t> Decomposition of an Upper </a:t>
            </a:r>
            <a:r>
              <a:rPr lang="en-US" dirty="0" err="1" smtClean="0"/>
              <a:t>Hessenberg</a:t>
            </a:r>
            <a:r>
              <a:rPr lang="en-US" smtClean="0"/>
              <a:t> Matrix</a:t>
            </a:r>
            <a:endParaRPr lang="en-US" dirty="0"/>
          </a:p>
        </p:txBody>
      </p:sp>
      <p:sp>
        <p:nvSpPr>
          <p:cNvPr id="4" name="Content Placeholder 3"/>
          <p:cNvSpPr>
            <a:spLocks noGrp="1"/>
          </p:cNvSpPr>
          <p:nvPr>
            <p:ph idx="1"/>
          </p:nvPr>
        </p:nvSpPr>
        <p:spPr/>
        <p:txBody>
          <a:bodyPr/>
          <a:lstStyle/>
          <a:p>
            <a:r>
              <a:rPr lang="en-US" dirty="0" smtClean="0"/>
              <a:t>The coefficient matrix for the least-squares problem is upper </a:t>
            </a:r>
            <a:r>
              <a:rPr lang="en-US" dirty="0" err="1" smtClean="0"/>
              <a:t>Hessenberg</a:t>
            </a:r>
            <a:r>
              <a:rPr lang="en-US" dirty="0" smtClean="0"/>
              <a:t>. Take advantage of this by using Givens rotations to eliminate the entries in the </a:t>
            </a:r>
            <a:r>
              <a:rPr lang="en-US" dirty="0" err="1" smtClean="0"/>
              <a:t>subdiagonal</a:t>
            </a:r>
            <a:r>
              <a:rPr lang="en-US" dirty="0" smtClean="0"/>
              <a:t>. </a:t>
            </a:r>
            <a:r>
              <a:rPr lang="en-US" dirty="0" err="1" smtClean="0"/>
              <a:t>NLALIB</a:t>
            </a:r>
            <a:r>
              <a:rPr lang="en-US" dirty="0" smtClean="0"/>
              <a:t> provides the function </a:t>
            </a:r>
            <a:r>
              <a:rPr lang="en-US" dirty="0" err="1" smtClean="0">
                <a:latin typeface="Courier New" panose="02070309020205020404" pitchFamily="49" charset="0"/>
                <a:cs typeface="Courier New" panose="02070309020205020404" pitchFamily="49" charset="0"/>
              </a:rPr>
              <a:t>givenshessqr</a:t>
            </a:r>
            <a:r>
              <a:rPr lang="en-US" dirty="0" smtClean="0"/>
              <a:t> for this purpose.</a:t>
            </a:r>
            <a:endParaRPr lang="en-US" dirty="0"/>
          </a:p>
        </p:txBody>
      </p:sp>
    </p:spTree>
    <p:extLst>
      <p:ext uri="{BB962C8B-B14F-4D97-AF65-F5344CB8AC3E}">
        <p14:creationId xmlns:p14="http://schemas.microsoft.com/office/powerpoint/2010/main" val="18407206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883"/>
            <a:ext cx="8229600" cy="1143000"/>
          </a:xfrm>
        </p:spPr>
        <p:txBody>
          <a:bodyPr/>
          <a:lstStyle/>
          <a:p>
            <a:r>
              <a:rPr lang="en-US" dirty="0" err="1" smtClean="0"/>
              <a:t>givenshessqr</a:t>
            </a:r>
            <a:endParaRPr lang="en-US" dirty="0"/>
          </a:p>
        </p:txBody>
      </p:sp>
      <p:sp>
        <p:nvSpPr>
          <p:cNvPr id="4" name="TextBox 3"/>
          <p:cNvSpPr txBox="1"/>
          <p:nvPr/>
        </p:nvSpPr>
        <p:spPr>
          <a:xfrm>
            <a:off x="304800" y="785117"/>
            <a:ext cx="8686800" cy="4770537"/>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function [Q, R] = </a:t>
            </a:r>
            <a:r>
              <a:rPr lang="en-US" sz="1600" dirty="0" err="1">
                <a:latin typeface="Courier New" panose="02070309020205020404" pitchFamily="49" charset="0"/>
                <a:cs typeface="Courier New" panose="02070309020205020404" pitchFamily="49" charset="0"/>
              </a:rPr>
              <a:t>givenshessqr</a:t>
            </a:r>
            <a:r>
              <a:rPr lang="en-US" sz="1600" dirty="0">
                <a:latin typeface="Courier New" panose="02070309020205020404" pitchFamily="49" charset="0"/>
                <a:cs typeface="Courier New" panose="02070309020205020404" pitchFamily="49" charset="0"/>
              </a:rPr>
              <a:t>(H)</a:t>
            </a:r>
          </a:p>
          <a:p>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givenshessqr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QR</a:t>
            </a:r>
            <a:r>
              <a:rPr lang="en-US" sz="1600" dirty="0">
                <a:latin typeface="Courier New" panose="02070309020205020404" pitchFamily="49" charset="0"/>
                <a:cs typeface="Courier New" panose="02070309020205020404" pitchFamily="49" charset="0"/>
              </a:rPr>
              <a:t> factorization of an n x n upper </a:t>
            </a:r>
            <a:r>
              <a:rPr lang="en-US" sz="1600" dirty="0" err="1">
                <a:latin typeface="Courier New" panose="02070309020205020404" pitchFamily="49" charset="0"/>
                <a:cs typeface="Courier New" panose="02070309020205020404" pitchFamily="49" charset="0"/>
              </a:rPr>
              <a:t>Hessenberg</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%matrix using Givens rotations.</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[Q R] = </a:t>
            </a:r>
            <a:r>
              <a:rPr lang="en-US" sz="1600" dirty="0" err="1">
                <a:latin typeface="Courier New" panose="02070309020205020404" pitchFamily="49" charset="0"/>
                <a:cs typeface="Courier New" panose="02070309020205020404" pitchFamily="49" charset="0"/>
              </a:rPr>
              <a:t>givenshessqr</a:t>
            </a:r>
            <a:r>
              <a:rPr lang="en-US" sz="1600" dirty="0">
                <a:latin typeface="Courier New" panose="02070309020205020404" pitchFamily="49" charset="0"/>
                <a:cs typeface="Courier New" panose="02070309020205020404" pitchFamily="49" charset="0"/>
              </a:rPr>
              <a:t>(H) For n x n upper </a:t>
            </a:r>
            <a:r>
              <a:rPr lang="en-US" sz="1600" dirty="0" err="1">
                <a:latin typeface="Courier New" panose="02070309020205020404" pitchFamily="49" charset="0"/>
                <a:cs typeface="Courier New" panose="02070309020205020404" pitchFamily="49" charset="0"/>
              </a:rPr>
              <a:t>Hessenberg</a:t>
            </a:r>
            <a:r>
              <a:rPr lang="en-US" sz="1600" dirty="0">
                <a:latin typeface="Courier New" panose="02070309020205020404" pitchFamily="49" charset="0"/>
                <a:cs typeface="Courier New" panose="02070309020205020404" pitchFamily="49" charset="0"/>
              </a:rPr>
              <a:t> matrix A,</a:t>
            </a:r>
          </a:p>
          <a:p>
            <a:r>
              <a:rPr lang="en-US" sz="1600" dirty="0">
                <a:latin typeface="Courier New" panose="02070309020205020404" pitchFamily="49" charset="0"/>
                <a:cs typeface="Courier New" panose="02070309020205020404" pitchFamily="49" charset="0"/>
              </a:rPr>
              <a:t>%   returns an n x n upper triangular matrix R and an n x n</a:t>
            </a:r>
          </a:p>
          <a:p>
            <a:r>
              <a:rPr lang="en-US" sz="1600" dirty="0">
                <a:latin typeface="Courier New" panose="02070309020205020404" pitchFamily="49" charset="0"/>
                <a:cs typeface="Courier New" panose="02070309020205020404" pitchFamily="49" charset="0"/>
              </a:rPr>
              <a:t>%   orthogonal upper </a:t>
            </a:r>
            <a:r>
              <a:rPr lang="en-US" sz="1600" dirty="0" err="1">
                <a:latin typeface="Courier New" panose="02070309020205020404" pitchFamily="49" charset="0"/>
                <a:cs typeface="Courier New" panose="02070309020205020404" pitchFamily="49" charset="0"/>
              </a:rPr>
              <a:t>Hessenberg</a:t>
            </a:r>
            <a:r>
              <a:rPr lang="en-US" sz="1600" dirty="0">
                <a:latin typeface="Courier New" panose="02070309020205020404" pitchFamily="49" charset="0"/>
                <a:cs typeface="Courier New" panose="02070309020205020404" pitchFamily="49" charset="0"/>
              </a:rPr>
              <a:t> matrix Q such that H = QR.</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n = size(</a:t>
            </a:r>
            <a:r>
              <a:rPr lang="en-US" sz="1600" dirty="0" err="1">
                <a:latin typeface="Courier New" panose="02070309020205020404" pitchFamily="49" charset="0"/>
                <a:cs typeface="Courier New" panose="02070309020205020404" pitchFamily="49" charset="0"/>
              </a:rPr>
              <a:t>H,1</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Q = eye(</a:t>
            </a:r>
            <a:r>
              <a:rPr lang="en-US" sz="1600" dirty="0" err="1">
                <a:latin typeface="Courier New" panose="02070309020205020404" pitchFamily="49" charset="0"/>
                <a:cs typeface="Courier New" panose="02070309020205020404" pitchFamily="49" charset="0"/>
              </a:rPr>
              <a:t>n,n</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for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1:n-1</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c,s</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givensparms</a:t>
            </a:r>
            <a:r>
              <a:rPr lang="en-US" sz="1600" dirty="0">
                <a:latin typeface="Courier New" panose="02070309020205020404" pitchFamily="49" charset="0"/>
                <a:cs typeface="Courier New" panose="02070309020205020404" pitchFamily="49" charset="0"/>
              </a:rPr>
              <a:t>(H(</a:t>
            </a:r>
            <a:r>
              <a:rPr lang="en-US" sz="1600" dirty="0" err="1">
                <a:latin typeface="Courier New" panose="02070309020205020404" pitchFamily="49" charset="0"/>
                <a:cs typeface="Courier New" panose="02070309020205020404" pitchFamily="49" charset="0"/>
              </a:rPr>
              <a:t>i,i</a:t>
            </a:r>
            <a:r>
              <a:rPr lang="en-US" sz="1600" dirty="0">
                <a:latin typeface="Courier New" panose="02070309020205020404" pitchFamily="49" charset="0"/>
                <a:cs typeface="Courier New" panose="02070309020205020404" pitchFamily="49" charset="0"/>
              </a:rPr>
              <a:t>),H(</a:t>
            </a:r>
            <a:r>
              <a:rPr lang="en-US" sz="1600" dirty="0" err="1">
                <a:latin typeface="Courier New" panose="02070309020205020404" pitchFamily="49" charset="0"/>
                <a:cs typeface="Courier New" panose="02070309020205020404" pitchFamily="49" charset="0"/>
              </a:rPr>
              <a:t>i+1,i</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H = </a:t>
            </a:r>
            <a:r>
              <a:rPr lang="en-US" sz="1600" dirty="0" err="1">
                <a:latin typeface="Courier New" panose="02070309020205020404" pitchFamily="49" charset="0"/>
                <a:cs typeface="Courier New" panose="02070309020205020404" pitchFamily="49" charset="0"/>
              </a:rPr>
              <a:t>givensmul</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H,i,i+1,c,s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Q = </a:t>
            </a:r>
            <a:r>
              <a:rPr lang="en-US" sz="1600" dirty="0" err="1">
                <a:latin typeface="Courier New" panose="02070309020205020404" pitchFamily="49" charset="0"/>
                <a:cs typeface="Courier New" panose="02070309020205020404" pitchFamily="49" charset="0"/>
              </a:rPr>
              <a:t>givensmul</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Q,i,i+1,c,s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end</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 = H;</a:t>
            </a:r>
          </a:p>
          <a:p>
            <a:r>
              <a:rPr lang="en-US" sz="1600" dirty="0">
                <a:latin typeface="Courier New" panose="02070309020205020404" pitchFamily="49" charset="0"/>
                <a:cs typeface="Courier New" panose="02070309020205020404" pitchFamily="49" charset="0"/>
              </a:rPr>
              <a:t>Q = Q';</a:t>
            </a:r>
          </a:p>
        </p:txBody>
      </p:sp>
    </p:spTree>
    <p:extLst>
      <p:ext uri="{BB962C8B-B14F-4D97-AF65-F5344CB8AC3E}">
        <p14:creationId xmlns:p14="http://schemas.microsoft.com/office/powerpoint/2010/main" val="3482282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49238"/>
            <a:ext cx="7313613" cy="868362"/>
          </a:xfrm>
        </p:spPr>
        <p:txBody>
          <a:bodyPr/>
          <a:lstStyle/>
          <a:p>
            <a:r>
              <a:rPr lang="en-US" dirty="0" smtClean="0"/>
              <a:t>Algorithm </a:t>
            </a:r>
            <a:r>
              <a:rPr lang="en-US" dirty="0" err="1" smtClean="0"/>
              <a:t>gmres</a:t>
            </a:r>
            <a:endParaRPr lang="en-US" dirty="0"/>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11874"/>
          <a:stretch/>
        </p:blipFill>
        <p:spPr>
          <a:xfrm>
            <a:off x="210039" y="1475154"/>
            <a:ext cx="8763000" cy="2305538"/>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23971716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69057"/>
            <a:ext cx="7313613" cy="868362"/>
          </a:xfrm>
        </p:spPr>
        <p:txBody>
          <a:bodyPr/>
          <a:lstStyle/>
          <a:p>
            <a:r>
              <a:rPr lang="en-US" dirty="0" smtClean="0"/>
              <a:t>Algorithm </a:t>
            </a:r>
            <a:r>
              <a:rPr lang="en-US" dirty="0" err="1" smtClean="0"/>
              <a:t>gmres</a:t>
            </a:r>
            <a:endParaRPr lang="en-US" dirty="0"/>
          </a:p>
        </p:txBody>
      </p:sp>
      <p:pic>
        <p:nvPicPr>
          <p:cNvPr id="2" name="Picture 1"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6031"/>
          <a:stretch/>
        </p:blipFill>
        <p:spPr bwMode="auto">
          <a:xfrm>
            <a:off x="200266" y="1236084"/>
            <a:ext cx="8763000" cy="5322595"/>
          </a:xfrm>
          <a:prstGeom prst="rect">
            <a:avLst/>
          </a:prstGeom>
          <a:noFill/>
          <a:ln/>
          <a:effectLst/>
          <a:extLst>
            <a:ext uri="{909E8E84-426E-40dd-AFC4-6F175D3DCCD1}">
              <a14:hiddenFill xmlns:a14="http://schemas.microsoft.com/office/drawing/2010/main" xmlns="">
                <a:solidFill>
                  <a:srgbClr val="000000">
                    <a:alpha val="0"/>
                  </a:srgbClr>
                </a:solid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3897529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err="1" smtClean="0"/>
              <a:t>GMRES</a:t>
            </a:r>
            <a:r>
              <a:rPr lang="en-US" dirty="0" smtClean="0"/>
              <a:t> Notes</a:t>
            </a:r>
            <a:endParaRPr lang="en-US" dirty="0"/>
          </a:p>
        </p:txBody>
      </p:sp>
      <p:sp>
        <p:nvSpPr>
          <p:cNvPr id="3" name="Content Placeholder 2"/>
          <p:cNvSpPr>
            <a:spLocks noGrp="1"/>
          </p:cNvSpPr>
          <p:nvPr>
            <p:ph idx="1"/>
          </p:nvPr>
        </p:nvSpPr>
        <p:spPr>
          <a:xfrm>
            <a:off x="457200" y="838200"/>
            <a:ext cx="8229600" cy="4525963"/>
          </a:xfrm>
        </p:spPr>
        <p:txBody>
          <a:bodyPr/>
          <a:lstStyle/>
          <a:p>
            <a:r>
              <a:rPr lang="en-US" dirty="0"/>
              <a:t>The choice of </a:t>
            </a:r>
            <a:r>
              <a:rPr lang="en-US" i="1" dirty="0"/>
              <a:t>m</a:t>
            </a:r>
            <a:r>
              <a:rPr lang="en-US" dirty="0"/>
              <a:t> is experimental. Try a small value and see if the desired residual norm can be attained. If not, increase </a:t>
            </a:r>
            <a:r>
              <a:rPr lang="en-US" i="1" dirty="0"/>
              <a:t>m</a:t>
            </a:r>
            <a:r>
              <a:rPr lang="en-US" dirty="0"/>
              <a:t> until obtaining convergence or finding that </a:t>
            </a:r>
            <a:r>
              <a:rPr lang="en-US" dirty="0" err="1"/>
              <a:t>GMRES</a:t>
            </a:r>
            <a:r>
              <a:rPr lang="en-US" dirty="0"/>
              <a:t> simply does not work. </a:t>
            </a:r>
            <a:endParaRPr lang="en-US" dirty="0" smtClean="0"/>
          </a:p>
          <a:p>
            <a:r>
              <a:rPr lang="en-US" dirty="0" smtClean="0"/>
              <a:t>As </a:t>
            </a:r>
            <a:r>
              <a:rPr lang="en-US" i="1" dirty="0" smtClean="0"/>
              <a:t>m</a:t>
            </a:r>
            <a:r>
              <a:rPr lang="en-US" dirty="0" smtClean="0"/>
              <a:t> increases </a:t>
            </a:r>
            <a:r>
              <a:rPr lang="en-US" dirty="0"/>
              <a:t>, memory </a:t>
            </a:r>
            <a:r>
              <a:rPr lang="en-US" dirty="0" smtClean="0"/>
              <a:t>use and </a:t>
            </a:r>
            <a:r>
              <a:rPr lang="en-US" dirty="0"/>
              <a:t>computational effort increase. It may happen that the problem is not tractable using </a:t>
            </a:r>
            <a:r>
              <a:rPr lang="en-US" dirty="0" err="1" smtClean="0"/>
              <a:t>GMRES</a:t>
            </a:r>
            <a:r>
              <a:rPr lang="en-US" dirty="0" smtClean="0"/>
              <a:t>.</a:t>
            </a:r>
          </a:p>
          <a:p>
            <a:r>
              <a:rPr lang="en-US" dirty="0" smtClean="0"/>
              <a:t>There </a:t>
            </a:r>
            <a:r>
              <a:rPr lang="en-US" dirty="0"/>
              <a:t>are other methods such as Bi-CG and </a:t>
            </a:r>
            <a:r>
              <a:rPr lang="en-US" dirty="0" err="1"/>
              <a:t>QMR</a:t>
            </a:r>
            <a:r>
              <a:rPr lang="en-US" dirty="0"/>
              <a:t> that may </a:t>
            </a:r>
            <a:r>
              <a:rPr lang="en-US" dirty="0" smtClean="0"/>
              <a:t>work. </a:t>
            </a:r>
            <a:endParaRPr lang="en-US" dirty="0"/>
          </a:p>
        </p:txBody>
      </p:sp>
    </p:spTree>
    <p:extLst>
      <p:ext uri="{BB962C8B-B14F-4D97-AF65-F5344CB8AC3E}">
        <p14:creationId xmlns:p14="http://schemas.microsoft.com/office/powerpoint/2010/main" val="4104909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smtClean="0"/>
              <a:t>Example 5</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50520" y="685800"/>
            <a:ext cx="6555105" cy="6054471"/>
          </a:xfrm>
          <a:prstGeom prst="rect">
            <a:avLst/>
          </a:prstGeom>
        </p:spPr>
      </p:pic>
    </p:spTree>
    <p:extLst>
      <p:ext uri="{BB962C8B-B14F-4D97-AF65-F5344CB8AC3E}">
        <p14:creationId xmlns:p14="http://schemas.microsoft.com/office/powerpoint/2010/main" val="3134743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625" y="-152400"/>
            <a:ext cx="8229600" cy="1143000"/>
          </a:xfrm>
        </p:spPr>
        <p:txBody>
          <a:bodyPr/>
          <a:lstStyle/>
          <a:p>
            <a:r>
              <a:rPr lang="en-US" dirty="0" smtClean="0"/>
              <a:t>Preconditioned </a:t>
            </a:r>
            <a:r>
              <a:rPr lang="en-US" dirty="0" err="1" smtClean="0"/>
              <a:t>GMRES</a:t>
            </a:r>
            <a:endParaRPr lang="en-US" dirty="0"/>
          </a:p>
        </p:txBody>
      </p:sp>
      <p:sp>
        <p:nvSpPr>
          <p:cNvPr id="3" name="Content Placeholder 2"/>
          <p:cNvSpPr>
            <a:spLocks noGrp="1"/>
          </p:cNvSpPr>
          <p:nvPr>
            <p:ph idx="1"/>
          </p:nvPr>
        </p:nvSpPr>
        <p:spPr>
          <a:xfrm>
            <a:off x="458913" y="838200"/>
            <a:ext cx="8229600" cy="4525963"/>
          </a:xfrm>
        </p:spPr>
        <p:txBody>
          <a:bodyPr/>
          <a:lstStyle/>
          <a:p>
            <a:r>
              <a:rPr lang="en-US" dirty="0"/>
              <a:t>In the same way that we used incomplete </a:t>
            </a:r>
            <a:r>
              <a:rPr lang="en-US" dirty="0" err="1"/>
              <a:t>Cholesky</a:t>
            </a:r>
            <a:r>
              <a:rPr lang="en-US" dirty="0"/>
              <a:t> </a:t>
            </a:r>
            <a:r>
              <a:rPr lang="en-US" dirty="0" smtClean="0"/>
              <a:t>as a preconditioner </a:t>
            </a:r>
            <a:r>
              <a:rPr lang="en-US" dirty="0"/>
              <a:t>when </a:t>
            </a:r>
            <a:r>
              <a:rPr lang="en-US" i="1" dirty="0"/>
              <a:t>A</a:t>
            </a:r>
            <a:r>
              <a:rPr lang="en-US" dirty="0"/>
              <a:t> is symmetric positive definite, we can use the incomplete LU </a:t>
            </a:r>
            <a:r>
              <a:rPr lang="en-US" dirty="0" smtClean="0"/>
              <a:t>decomposition to </a:t>
            </a:r>
            <a:r>
              <a:rPr lang="en-US" dirty="0"/>
              <a:t>precondition a general matrix. Compute factors </a:t>
            </a:r>
            <a:r>
              <a:rPr lang="en-US" i="1" dirty="0"/>
              <a:t>L</a:t>
            </a:r>
            <a:r>
              <a:rPr lang="en-US" dirty="0"/>
              <a:t> and </a:t>
            </a:r>
            <a:r>
              <a:rPr lang="en-US" i="1" dirty="0"/>
              <a:t>U</a:t>
            </a:r>
            <a:r>
              <a:rPr lang="en-US" dirty="0"/>
              <a:t> so that if </a:t>
            </a:r>
            <a:r>
              <a:rPr lang="en-US" dirty="0" smtClean="0"/>
              <a:t>element          then </a:t>
            </a:r>
            <a:r>
              <a:rPr lang="en-US" dirty="0"/>
              <a:t>the element at </a:t>
            </a:r>
            <a:r>
              <a:rPr lang="en-US" dirty="0" smtClean="0"/>
              <a:t>index </a:t>
            </a:r>
            <a:r>
              <a:rPr lang="en-US" i="1" dirty="0" smtClean="0"/>
              <a:t>(</a:t>
            </a:r>
            <a:r>
              <a:rPr lang="en-US" i="1" dirty="0" err="1" smtClean="0"/>
              <a:t>i,j</a:t>
            </a:r>
            <a:r>
              <a:rPr lang="en-US" i="1" dirty="0" smtClean="0"/>
              <a:t>)</a:t>
            </a:r>
            <a:r>
              <a:rPr lang="en-US" dirty="0" smtClean="0"/>
              <a:t> of </a:t>
            </a:r>
            <a:r>
              <a:rPr lang="en-US" i="1" dirty="0" smtClean="0"/>
              <a:t>A-LU</a:t>
            </a:r>
            <a:r>
              <a:rPr lang="en-US" dirty="0" smtClean="0"/>
              <a:t> </a:t>
            </a:r>
            <a:r>
              <a:rPr lang="en-US" dirty="0"/>
              <a:t>is zero</a:t>
            </a:r>
            <a:r>
              <a:rPr lang="en-US" dirty="0" smtClean="0"/>
              <a:t>. In other words, perform </a:t>
            </a:r>
            <a:r>
              <a:rPr lang="en-US" dirty="0"/>
              <a:t>the LU decomposition so that the pattern of </a:t>
            </a:r>
            <a:r>
              <a:rPr lang="en-US" dirty="0" err="1"/>
              <a:t>nonzeros</a:t>
            </a:r>
            <a:r>
              <a:rPr lang="en-US" dirty="0"/>
              <a:t> in LU is the same as that of </a:t>
            </a:r>
            <a:r>
              <a:rPr lang="en-US" i="1" dirty="0"/>
              <a:t>A</a:t>
            </a:r>
            <a:r>
              <a:rPr lang="en-US" dirty="0"/>
              <a:t> . </a:t>
            </a:r>
            <a:br>
              <a:rPr lang="en-US" dirty="0"/>
            </a:br>
            <a:r>
              <a:rPr lang="en-US" dirty="0"/>
              <a:t>It is </a:t>
            </a:r>
            <a:r>
              <a:rPr lang="en-US" dirty="0" smtClean="0"/>
              <a:t>hoped </a:t>
            </a:r>
            <a:r>
              <a:rPr lang="en-US" dirty="0"/>
              <a:t>that if </a:t>
            </a:r>
            <a:r>
              <a:rPr lang="en-US" i="1" dirty="0"/>
              <a:t>M=LU</a:t>
            </a:r>
            <a:r>
              <a:rPr lang="en-US" dirty="0"/>
              <a:t> , then </a:t>
            </a:r>
            <a:r>
              <a:rPr lang="en-US" i="1" dirty="0" smtClean="0"/>
              <a:t>M</a:t>
            </a:r>
            <a:r>
              <a:rPr lang="en-US" i="1" baseline="30000" dirty="0" smtClean="0"/>
              <a:t>-</a:t>
            </a:r>
            <a:r>
              <a:rPr lang="en-US" i="1" baseline="30000" dirty="0" err="1" smtClean="0"/>
              <a:t>1</a:t>
            </a:r>
            <a:r>
              <a:rPr lang="en-US" i="1" dirty="0" err="1" smtClean="0"/>
              <a:t>A</a:t>
            </a:r>
            <a:r>
              <a:rPr lang="en-US" dirty="0" smtClean="0"/>
              <a:t>  </a:t>
            </a:r>
            <a:r>
              <a:rPr lang="en-US" dirty="0"/>
              <a:t>will have a smaller condition number than </a:t>
            </a:r>
            <a:r>
              <a:rPr lang="en-US" i="1" dirty="0"/>
              <a:t>A</a:t>
            </a:r>
            <a:r>
              <a:rPr lang="en-US" dirty="0"/>
              <a:t>.</a:t>
            </a:r>
            <a:endParaRPr lang="en-US" dirty="0" smtClean="0"/>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429000" y="3470096"/>
            <a:ext cx="757428" cy="256032"/>
          </a:xfrm>
          <a:prstGeom prst="rect">
            <a:avLst/>
          </a:prstGeom>
        </p:spPr>
      </p:pic>
    </p:spTree>
    <p:extLst>
      <p:ext uri="{BB962C8B-B14F-4D97-AF65-F5344CB8AC3E}">
        <p14:creationId xmlns:p14="http://schemas.microsoft.com/office/powerpoint/2010/main" val="1633341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Conjugate Gradient 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Consider the quadratic function</a:t>
                </a:r>
              </a:p>
              <a:p>
                <a:pPr marL="0" indent="0">
                  <a:buNone/>
                </a:pPr>
                <a:endParaRPr lang="en-US" dirty="0"/>
              </a:p>
              <a:p>
                <a:endParaRPr lang="en-US" dirty="0" smtClean="0"/>
              </a:p>
              <a:p>
                <a:pPr lvl="1"/>
                <a:r>
                  <a:rPr lang="en-US" dirty="0" smtClean="0"/>
                  <a:t>   (x)  is minimum when </a:t>
                </a:r>
                <a14:m>
                  <m:oMath xmlns:m="http://schemas.openxmlformats.org/officeDocument/2006/math">
                    <m:r>
                      <a:rPr lang="en-US" b="0" i="1" smtClean="0">
                        <a:latin typeface="Cambria Math"/>
                      </a:rPr>
                      <m:t>𝐴𝑥</m:t>
                    </m:r>
                    <m:r>
                      <a:rPr lang="en-US" b="0" i="1" smtClean="0">
                        <a:latin typeface="Cambria Math"/>
                      </a:rPr>
                      <m:t>=</m:t>
                    </m:r>
                    <m:r>
                      <a:rPr lang="en-US" b="0" i="1" smtClean="0">
                        <a:latin typeface="Cambria Math"/>
                      </a:rPr>
                      <m:t>𝑏</m:t>
                    </m:r>
                  </m:oMath>
                </a14:m>
                <a:r>
                  <a:rPr lang="en-US" dirty="0" smtClean="0"/>
                  <a:t>, so solving the linear system is equivalent to minimizing </a:t>
                </a:r>
                <a:r>
                  <a:rPr lang="en-US" dirty="0" smtClean="0">
                    <a:sym typeface="Mathematica1"/>
                  </a:rPr>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5"/>
                <a:stretch>
                  <a:fillRect l="-1704" t="-1752"/>
                </a:stretch>
              </a:blipFill>
            </p:spPr>
            <p:txBody>
              <a:bodyPr/>
              <a:lstStyle/>
              <a:p>
                <a:r>
                  <a:rPr lang="en-US">
                    <a:noFill/>
                  </a:rPr>
                  <a:t> </a:t>
                </a:r>
              </a:p>
            </p:txBody>
          </p:sp>
        </mc:Fallback>
      </mc:AlternateContent>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14600" y="2362200"/>
            <a:ext cx="2403348" cy="515112"/>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249026184"/>
              </p:ext>
            </p:extLst>
          </p:nvPr>
        </p:nvGraphicFramePr>
        <p:xfrm>
          <a:off x="1219200" y="3358792"/>
          <a:ext cx="304800" cy="492369"/>
        </p:xfrm>
        <a:graphic>
          <a:graphicData uri="http://schemas.openxmlformats.org/presentationml/2006/ole">
            <mc:AlternateContent xmlns:mc="http://schemas.openxmlformats.org/markup-compatibility/2006">
              <mc:Choice xmlns:v="urn:schemas-microsoft-com:vml" Requires="v">
                <p:oleObj spid="_x0000_s2254" name="Equation" r:id="rId7" imgW="164880" imgH="266400" progId="Equation.DSMT4">
                  <p:embed/>
                </p:oleObj>
              </mc:Choice>
              <mc:Fallback>
                <p:oleObj name="Equation" r:id="rId7" imgW="164880" imgH="266400" progId="Equation.DSMT4">
                  <p:embed/>
                  <p:pic>
                    <p:nvPicPr>
                      <p:cNvPr id="0" name=""/>
                      <p:cNvPicPr/>
                      <p:nvPr/>
                    </p:nvPicPr>
                    <p:blipFill>
                      <a:blip r:embed="rId8"/>
                      <a:stretch>
                        <a:fillRect/>
                      </a:stretch>
                    </p:blipFill>
                    <p:spPr>
                      <a:xfrm>
                        <a:off x="1219200" y="3358792"/>
                        <a:ext cx="304800" cy="492369"/>
                      </a:xfrm>
                      <a:prstGeom prst="rect">
                        <a:avLst/>
                      </a:prstGeom>
                    </p:spPr>
                  </p:pic>
                </p:oleObj>
              </mc:Fallback>
            </mc:AlternateContent>
          </a:graphicData>
        </a:graphic>
      </p:graphicFrame>
    </p:spTree>
    <p:extLst>
      <p:ext uri="{BB962C8B-B14F-4D97-AF65-F5344CB8AC3E}">
        <p14:creationId xmlns:p14="http://schemas.microsoft.com/office/powerpoint/2010/main" val="38783003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00399"/>
            <a:ext cx="7313613" cy="868362"/>
          </a:xfrm>
        </p:spPr>
        <p:txBody>
          <a:bodyPr/>
          <a:lstStyle/>
          <a:p>
            <a:r>
              <a:rPr lang="en-US" dirty="0" smtClean="0"/>
              <a:t>Algorithm </a:t>
            </a:r>
            <a:r>
              <a:rPr lang="en-US" dirty="0" err="1" smtClean="0"/>
              <a:t>ilub</a:t>
            </a:r>
            <a:endParaRPr lang="en-US" dirty="0"/>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7370"/>
          <a:stretch/>
        </p:blipFill>
        <p:spPr>
          <a:xfrm>
            <a:off x="190500" y="1758461"/>
            <a:ext cx="8763000" cy="4493847"/>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28380856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76976"/>
            <a:ext cx="9144000" cy="1170960"/>
          </a:xfrm>
        </p:spPr>
        <p:txBody>
          <a:bodyPr>
            <a:normAutofit fontScale="90000"/>
          </a:bodyPr>
          <a:lstStyle/>
          <a:p>
            <a:r>
              <a:rPr lang="en-US" dirty="0"/>
              <a:t>Algorithm </a:t>
            </a:r>
            <a:r>
              <a:rPr lang="en-US" dirty="0" err="1"/>
              <a:t>ilub</a:t>
            </a:r>
            <a:endParaRPr lang="en-US" dirty="0"/>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14632"/>
          <a:stretch/>
        </p:blipFill>
        <p:spPr>
          <a:xfrm>
            <a:off x="190500" y="1641231"/>
            <a:ext cx="8763000" cy="1994876"/>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665802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68936" y="3305707"/>
            <a:ext cx="1898063" cy="17234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Applying Incomplete LU Decomposition</a:t>
            </a:r>
            <a:endParaRPr lang="en-US" dirty="0"/>
          </a:p>
        </p:txBody>
      </p:sp>
      <p:pic>
        <p:nvPicPr>
          <p:cNvPr id="4" name="Content Placeholder 3"/>
          <p:cNvPicPr>
            <a:picLocks noGrp="1" noChangeAspect="1"/>
          </p:cNvPicPr>
          <p:nvPr>
            <p:ph idx="1"/>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3832" y="1911103"/>
            <a:ext cx="2770632" cy="743712"/>
          </a:xfrm>
        </p:spPr>
      </p:pic>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14400" y="3886200"/>
            <a:ext cx="1629156" cy="987552"/>
          </a:xfrm>
          <a:prstGeom prst="rect">
            <a:avLst/>
          </a:prstGeom>
        </p:spPr>
      </p:pic>
      <p:grpSp>
        <p:nvGrpSpPr>
          <p:cNvPr id="8" name="Group 7"/>
          <p:cNvGrpSpPr/>
          <p:nvPr/>
        </p:nvGrpSpPr>
        <p:grpSpPr>
          <a:xfrm>
            <a:off x="914400" y="3305707"/>
            <a:ext cx="1643355" cy="369332"/>
            <a:chOff x="900684" y="3146916"/>
            <a:chExt cx="1643355" cy="369332"/>
          </a:xfrm>
        </p:grpSpPr>
        <p:pic>
          <p:nvPicPr>
            <p:cNvPr id="5" name="Picture 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00684" y="3196044"/>
              <a:ext cx="832104" cy="265176"/>
            </a:xfrm>
            <a:prstGeom prst="rect">
              <a:avLst/>
            </a:prstGeom>
          </p:spPr>
        </p:pic>
        <p:sp>
          <p:nvSpPr>
            <p:cNvPr id="7" name="TextBox 6"/>
            <p:cNvSpPr txBox="1"/>
            <p:nvPr/>
          </p:nvSpPr>
          <p:spPr>
            <a:xfrm>
              <a:off x="1764467" y="3146916"/>
              <a:ext cx="779572" cy="369332"/>
            </a:xfrm>
            <a:prstGeom prst="rect">
              <a:avLst/>
            </a:prstGeom>
            <a:noFill/>
          </p:spPr>
          <p:txBody>
            <a:bodyPr wrap="none" rtlCol="0">
              <a:spAutoFit/>
            </a:bodyPr>
            <a:lstStyle/>
            <a:p>
              <a:r>
                <a:rPr lang="en-US" dirty="0" smtClean="0"/>
                <a:t>where</a:t>
              </a:r>
              <a:endParaRPr lang="en-US" dirty="0"/>
            </a:p>
          </p:txBody>
        </p:sp>
      </p:grpSp>
      <p:sp>
        <p:nvSpPr>
          <p:cNvPr id="9" name="TextBox 8"/>
          <p:cNvSpPr txBox="1"/>
          <p:nvPr/>
        </p:nvSpPr>
        <p:spPr>
          <a:xfrm>
            <a:off x="669874" y="2810263"/>
            <a:ext cx="2792880" cy="369332"/>
          </a:xfrm>
          <a:prstGeom prst="rect">
            <a:avLst/>
          </a:prstGeom>
          <a:noFill/>
        </p:spPr>
        <p:txBody>
          <a:bodyPr wrap="none" rtlCol="0">
            <a:spAutoFit/>
          </a:bodyPr>
          <a:lstStyle/>
          <a:p>
            <a:r>
              <a:rPr lang="en-US" dirty="0" smtClean="0"/>
              <a:t>Solve the equivalent system</a:t>
            </a:r>
            <a:endParaRPr lang="en-US" dirty="0"/>
          </a:p>
        </p:txBody>
      </p:sp>
      <p:sp>
        <p:nvSpPr>
          <p:cNvPr id="10" name="TextBox 9"/>
          <p:cNvSpPr txBox="1"/>
          <p:nvPr/>
        </p:nvSpPr>
        <p:spPr>
          <a:xfrm>
            <a:off x="733832" y="5383115"/>
            <a:ext cx="6468309" cy="646331"/>
          </a:xfrm>
          <a:prstGeom prst="rect">
            <a:avLst/>
          </a:prstGeom>
          <a:noFill/>
        </p:spPr>
        <p:txBody>
          <a:bodyPr wrap="none" rtlCol="0">
            <a:spAutoFit/>
          </a:bodyPr>
          <a:lstStyle/>
          <a:p>
            <a:r>
              <a:rPr lang="en-US" dirty="0"/>
              <a:t>The function </a:t>
            </a:r>
            <a:r>
              <a:rPr lang="en-US" dirty="0" err="1">
                <a:latin typeface="Courier New" panose="02070309020205020404" pitchFamily="49" charset="0"/>
                <a:cs typeface="Courier New" panose="02070309020205020404" pitchFamily="49" charset="0"/>
              </a:rPr>
              <a:t>pregmres</a:t>
            </a:r>
            <a:r>
              <a:rPr lang="en-US" dirty="0"/>
              <a:t> in the software distribution </a:t>
            </a:r>
            <a:r>
              <a:rPr lang="en-US" dirty="0" smtClean="0"/>
              <a:t>approximates</a:t>
            </a:r>
          </a:p>
          <a:p>
            <a:r>
              <a:rPr lang="en-US" dirty="0" smtClean="0"/>
              <a:t>the </a:t>
            </a:r>
            <a:r>
              <a:rPr lang="en-US" dirty="0"/>
              <a:t>solution to </a:t>
            </a:r>
            <a:r>
              <a:rPr lang="en-US" i="1" dirty="0"/>
              <a:t>Ax=b</a:t>
            </a:r>
            <a:r>
              <a:rPr lang="en-US" dirty="0"/>
              <a:t> using </a:t>
            </a:r>
            <a:r>
              <a:rPr lang="en-US" dirty="0" smtClean="0"/>
              <a:t>the equivalent syste</a:t>
            </a:r>
            <a:r>
              <a:rPr lang="en-US" dirty="0"/>
              <a:t>m</a:t>
            </a:r>
            <a:r>
              <a:rPr lang="en-US" dirty="0" smtClean="0"/>
              <a:t>. </a:t>
            </a:r>
            <a:endParaRPr lang="en-US" dirty="0"/>
          </a:p>
        </p:txBody>
      </p:sp>
    </p:spTree>
    <p:extLst>
      <p:ext uri="{BB962C8B-B14F-4D97-AF65-F5344CB8AC3E}">
        <p14:creationId xmlns:p14="http://schemas.microsoft.com/office/powerpoint/2010/main" val="598123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Incomplete LU Decomposition</a:t>
            </a:r>
          </a:p>
        </p:txBody>
      </p:sp>
      <p:sp>
        <p:nvSpPr>
          <p:cNvPr id="3" name="Content Placeholder 2"/>
          <p:cNvSpPr>
            <a:spLocks noGrp="1"/>
          </p:cNvSpPr>
          <p:nvPr>
            <p:ph idx="1"/>
          </p:nvPr>
        </p:nvSpPr>
        <p:spPr/>
        <p:txBody>
          <a:bodyPr/>
          <a:lstStyle/>
          <a:p>
            <a:r>
              <a:rPr lang="en-US" dirty="0" err="1" smtClean="0"/>
              <a:t>ilub</a:t>
            </a:r>
            <a:r>
              <a:rPr lang="en-US" dirty="0" smtClean="0"/>
              <a:t> will </a:t>
            </a:r>
            <a:r>
              <a:rPr lang="en-US" dirty="0"/>
              <a:t>fail if there is a zero on the diagonal of </a:t>
            </a:r>
            <a:r>
              <a:rPr lang="en-US" i="1" dirty="0"/>
              <a:t>U</a:t>
            </a:r>
            <a:r>
              <a:rPr lang="en-US" dirty="0"/>
              <a:t>. In this case, it is necessary to use Gaussian elimination with partial pivoting. </a:t>
            </a:r>
            <a:r>
              <a:rPr lang="en-US" dirty="0" smtClean="0"/>
              <a:t>The </a:t>
            </a:r>
            <a:r>
              <a:rPr lang="en-US" dirty="0"/>
              <a:t>software distribution contains a function </a:t>
            </a:r>
            <a:r>
              <a:rPr lang="en-US" dirty="0" err="1">
                <a:latin typeface="Courier New" panose="02070309020205020404" pitchFamily="49" charset="0"/>
                <a:cs typeface="Courier New" panose="02070309020205020404" pitchFamily="49" charset="0"/>
              </a:rPr>
              <a:t>mpregmres</a:t>
            </a:r>
            <a:r>
              <a:rPr lang="en-US" dirty="0"/>
              <a:t> that computes the incomplete LU decomposition with partial pivoting by using the </a:t>
            </a:r>
            <a:r>
              <a:rPr lang="en-US" dirty="0" err="1"/>
              <a:t>MATLAB</a:t>
            </a:r>
            <a:r>
              <a:rPr lang="en-US" dirty="0"/>
              <a:t> function </a:t>
            </a:r>
            <a:r>
              <a:rPr lang="en-US" dirty="0" err="1">
                <a:latin typeface="Courier New" panose="02070309020205020404" pitchFamily="49" charset="0"/>
                <a:cs typeface="Courier New" panose="02070309020205020404" pitchFamily="49" charset="0"/>
              </a:rPr>
              <a:t>ilu</a:t>
            </a:r>
            <a:r>
              <a:rPr lang="en-US" dirty="0"/>
              <a:t>. It returns a decomposition such that  </a:t>
            </a:r>
            <a:r>
              <a:rPr lang="en-US" dirty="0" smtClean="0"/>
              <a:t>             , </a:t>
            </a:r>
            <a:r>
              <a:rPr lang="en-US" dirty="0"/>
              <a:t>so </a:t>
            </a:r>
            <a:r>
              <a:rPr lang="en-US" dirty="0" smtClean="0"/>
              <a:t>                </a:t>
            </a:r>
            <a:r>
              <a:rPr lang="en-US" dirty="0"/>
              <a:t>It is recommended that, in practice, </a:t>
            </a:r>
            <a:r>
              <a:rPr lang="en-US" dirty="0" err="1"/>
              <a:t>mpregmres</a:t>
            </a:r>
            <a:r>
              <a:rPr lang="en-US" dirty="0"/>
              <a:t> be used rather than </a:t>
            </a:r>
            <a:r>
              <a:rPr lang="en-US" dirty="0" err="1"/>
              <a:t>pregmres</a:t>
            </a:r>
            <a:r>
              <a:rPr lang="en-US" dirty="0"/>
              <a:t>. </a:t>
            </a: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8601" y="5202148"/>
            <a:ext cx="1109472" cy="22098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060022" y="5202148"/>
            <a:ext cx="1249680" cy="220980"/>
          </a:xfrm>
          <a:prstGeom prst="rect">
            <a:avLst/>
          </a:prstGeom>
        </p:spPr>
      </p:pic>
    </p:spTree>
    <p:extLst>
      <p:ext uri="{BB962C8B-B14F-4D97-AF65-F5344CB8AC3E}">
        <p14:creationId xmlns:p14="http://schemas.microsoft.com/office/powerpoint/2010/main" val="6689168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smtClean="0"/>
              <a:t>Example 6</a:t>
            </a:r>
            <a:endParaRPr lang="en-US" dirty="0"/>
          </a:p>
        </p:txBody>
      </p:sp>
      <p:pic>
        <p:nvPicPr>
          <p:cNvPr id="13" name="Picture 1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80055" y="2895600"/>
            <a:ext cx="8374381" cy="1266444"/>
          </a:xfrm>
          <a:prstGeom prst="rect">
            <a:avLst/>
          </a:prstGeom>
        </p:spPr>
      </p:pic>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09679" y="762000"/>
            <a:ext cx="8720329" cy="2045208"/>
          </a:xfrm>
          <a:prstGeom prst="rect">
            <a:avLst/>
          </a:prstGeom>
        </p:spPr>
      </p:pic>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l="14251" t="5696" r="14489"/>
          <a:stretch/>
        </p:blipFill>
        <p:spPr>
          <a:xfrm>
            <a:off x="2862206" y="4196993"/>
            <a:ext cx="2684900" cy="2667000"/>
          </a:xfrm>
          <a:prstGeom prst="rect">
            <a:avLst/>
          </a:prstGeom>
        </p:spPr>
      </p:pic>
      <p:sp>
        <p:nvSpPr>
          <p:cNvPr id="17" name="TextBox 16"/>
          <p:cNvSpPr txBox="1"/>
          <p:nvPr/>
        </p:nvSpPr>
        <p:spPr>
          <a:xfrm>
            <a:off x="2059856" y="5176572"/>
            <a:ext cx="806631" cy="369332"/>
          </a:xfrm>
          <a:prstGeom prst="rect">
            <a:avLst/>
          </a:prstGeom>
          <a:noFill/>
        </p:spPr>
        <p:txBody>
          <a:bodyPr wrap="none" rtlCol="0">
            <a:spAutoFit/>
          </a:bodyPr>
          <a:lstStyle/>
          <a:p>
            <a:r>
              <a:rPr lang="en-US" dirty="0" err="1" smtClean="0"/>
              <a:t>DK01R</a:t>
            </a:r>
            <a:endParaRPr lang="en-US" dirty="0"/>
          </a:p>
        </p:txBody>
      </p:sp>
    </p:spTree>
    <p:extLst>
      <p:ext uri="{BB962C8B-B14F-4D97-AF65-F5344CB8AC3E}">
        <p14:creationId xmlns:p14="http://schemas.microsoft.com/office/powerpoint/2010/main" val="12896804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615"/>
            <a:ext cx="8229600" cy="1143000"/>
          </a:xfrm>
        </p:spPr>
        <p:txBody>
          <a:bodyPr/>
          <a:lstStyle/>
          <a:p>
            <a:r>
              <a:rPr lang="en-US" dirty="0" smtClean="0"/>
              <a:t>The </a:t>
            </a:r>
            <a:r>
              <a:rPr lang="en-US" dirty="0"/>
              <a:t>Symmetric </a:t>
            </a:r>
            <a:r>
              <a:rPr lang="en-US" dirty="0" err="1"/>
              <a:t>Lanczos</a:t>
            </a:r>
            <a:r>
              <a:rPr lang="en-US" dirty="0"/>
              <a:t> Method</a:t>
            </a:r>
          </a:p>
        </p:txBody>
      </p:sp>
      <p:sp>
        <p:nvSpPr>
          <p:cNvPr id="3" name="Content Placeholder 2"/>
          <p:cNvSpPr>
            <a:spLocks noGrp="1"/>
          </p:cNvSpPr>
          <p:nvPr>
            <p:ph idx="1"/>
          </p:nvPr>
        </p:nvSpPr>
        <p:spPr>
          <a:xfrm>
            <a:off x="457200" y="978639"/>
            <a:ext cx="8229600" cy="4525963"/>
          </a:xfrm>
        </p:spPr>
        <p:txBody>
          <a:bodyPr/>
          <a:lstStyle/>
          <a:p>
            <a:r>
              <a:rPr lang="en-US" dirty="0" smtClean="0"/>
              <a:t>The </a:t>
            </a:r>
            <a:r>
              <a:rPr lang="en-US" i="1" dirty="0" err="1" smtClean="0"/>
              <a:t>Lanczos</a:t>
            </a:r>
            <a:r>
              <a:rPr lang="en-US" i="1" dirty="0" smtClean="0"/>
              <a:t> decomposition </a:t>
            </a:r>
            <a:r>
              <a:rPr lang="en-US" dirty="0" smtClean="0"/>
              <a:t>is </a:t>
            </a:r>
            <a:r>
              <a:rPr lang="en-US" dirty="0"/>
              <a:t>the Arnoldi </a:t>
            </a:r>
            <a:r>
              <a:rPr lang="en-US" dirty="0" smtClean="0"/>
              <a:t>decomposition applied </a:t>
            </a:r>
            <a:r>
              <a:rPr lang="en-US" dirty="0"/>
              <a:t>to a symmetric </a:t>
            </a:r>
            <a:r>
              <a:rPr lang="en-US" dirty="0" smtClean="0"/>
              <a:t>matrix and, like the Arnoldi process, it can be written in two ways.</a:t>
            </a:r>
            <a:br>
              <a:rPr lang="en-US" dirty="0" smtClean="0"/>
            </a:br>
            <a:r>
              <a:rPr lang="en-US" dirty="0" smtClean="0"/>
              <a:t/>
            </a:r>
            <a:br>
              <a:rPr lang="en-US" dirty="0" smtClean="0"/>
            </a:br>
            <a:r>
              <a:rPr lang="en-US" dirty="0" smtClean="0"/>
              <a:t/>
            </a:r>
            <a:br>
              <a:rPr lang="en-US" dirty="0" smtClean="0"/>
            </a:br>
            <a:r>
              <a:rPr lang="en-US" i="1" dirty="0" smtClean="0"/>
              <a:t>T</a:t>
            </a:r>
            <a:r>
              <a:rPr lang="en-US" i="1" baseline="-25000" dirty="0" smtClean="0"/>
              <a:t>m</a:t>
            </a:r>
            <a:r>
              <a:rPr lang="en-US" dirty="0" smtClean="0"/>
              <a:t> is a symmetric tridiagonal matrix, so </a:t>
            </a:r>
            <a:r>
              <a:rPr lang="en-US" i="1" dirty="0" smtClean="0"/>
              <a:t>T</a:t>
            </a:r>
            <a:r>
              <a:rPr lang="en-US" i="1" baseline="-25000" dirty="0" smtClean="0"/>
              <a:t>m</a:t>
            </a:r>
            <a:r>
              <a:rPr lang="en-US" dirty="0" smtClean="0"/>
              <a:t> and</a:t>
            </a:r>
            <a:br>
              <a:rPr lang="en-US" dirty="0" smtClean="0"/>
            </a:br>
            <a:r>
              <a:rPr lang="en-US" dirty="0" smtClean="0"/>
              <a:t>      have the form </a:t>
            </a: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362200" y="2908626"/>
            <a:ext cx="3604260" cy="665988"/>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14400" y="4636239"/>
            <a:ext cx="341376" cy="254508"/>
          </a:xfrm>
          <a:prstGeom prst="rect">
            <a:avLst/>
          </a:prstGeom>
        </p:spPr>
      </p:pic>
      <p:pic>
        <p:nvPicPr>
          <p:cNvPr id="6" name="Picture 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14400" y="4939359"/>
            <a:ext cx="7060230" cy="1699820"/>
          </a:xfrm>
          <a:prstGeom prst="rect">
            <a:avLst/>
          </a:prstGeom>
        </p:spPr>
      </p:pic>
    </p:spTree>
    <p:extLst>
      <p:ext uri="{BB962C8B-B14F-4D97-AF65-F5344CB8AC3E}">
        <p14:creationId xmlns:p14="http://schemas.microsoft.com/office/powerpoint/2010/main" val="4132018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Symmetric </a:t>
            </a:r>
            <a:r>
              <a:rPr lang="en-US" dirty="0" err="1"/>
              <a:t>Lanczos</a:t>
            </a:r>
            <a:r>
              <a:rPr lang="en-US" dirty="0"/>
              <a:t> Method</a:t>
            </a:r>
          </a:p>
        </p:txBody>
      </p:sp>
      <p:sp>
        <p:nvSpPr>
          <p:cNvPr id="3" name="Content Placeholder 2"/>
          <p:cNvSpPr>
            <a:spLocks noGrp="1"/>
          </p:cNvSpPr>
          <p:nvPr>
            <p:ph idx="1"/>
          </p:nvPr>
        </p:nvSpPr>
        <p:spPr/>
        <p:txBody>
          <a:bodyPr/>
          <a:lstStyle/>
          <a:p>
            <a:r>
              <a:rPr lang="en-US" dirty="0" smtClean="0"/>
              <a:t>In modifying the Arnoldi decomposition, the tridiagonal structure of </a:t>
            </a:r>
            <a:r>
              <a:rPr lang="en-US" i="1" dirty="0" smtClean="0"/>
              <a:t>T</a:t>
            </a:r>
            <a:r>
              <a:rPr lang="en-US" i="1" baseline="-25000" dirty="0" smtClean="0"/>
              <a:t>m</a:t>
            </a:r>
            <a:r>
              <a:rPr lang="en-US" dirty="0" smtClean="0"/>
              <a:t> leads an inner loop of</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2971800"/>
            <a:ext cx="2921508" cy="653796"/>
          </a:xfrm>
          <a:prstGeom prst="rect">
            <a:avLst/>
          </a:prstGeom>
        </p:spPr>
      </p:pic>
    </p:spTree>
    <p:extLst>
      <p:ext uri="{BB962C8B-B14F-4D97-AF65-F5344CB8AC3E}">
        <p14:creationId xmlns:p14="http://schemas.microsoft.com/office/powerpoint/2010/main" val="472333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619"/>
            <a:ext cx="8229600" cy="747589"/>
          </a:xfrm>
        </p:spPr>
        <p:txBody>
          <a:bodyPr>
            <a:normAutofit fontScale="90000"/>
          </a:bodyPr>
          <a:lstStyle/>
          <a:p>
            <a:r>
              <a:rPr lang="en-US" dirty="0" smtClean="0"/>
              <a:t>Algorithm </a:t>
            </a:r>
            <a:r>
              <a:rPr lang="en-US" dirty="0" err="1" smtClean="0"/>
              <a:t>lanczos</a:t>
            </a:r>
            <a:endParaRPr lang="en-US" dirty="0"/>
          </a:p>
        </p:txBody>
      </p:sp>
      <p:pic>
        <p:nvPicPr>
          <p:cNvPr id="9" name="Picture 8" descr="TP_tmp.png"/>
          <p:cNvPicPr>
            <a:picLocks noChangeAspect="1"/>
          </p:cNvPicPr>
          <p:nvPr>
            <p:custDataLst>
              <p:tags r:id="rId1"/>
            </p:custDataLst>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bwMode="auto">
          <a:xfrm>
            <a:off x="190500" y="1139271"/>
            <a:ext cx="8763000" cy="5664200"/>
          </a:xfrm>
          <a:prstGeom prst="rect">
            <a:avLst/>
          </a:prstGeom>
          <a:noFill/>
          <a:ln/>
          <a:effectLst/>
          <a:extLst>
            <a:ext uri="{909E8E84-426E-40dd-AFC4-6F175D3DCCD1}">
              <a14:hiddenFill xmlns:a14="http://schemas.microsoft.com/office/drawing/2010/main" xmlns="">
                <a:solidFill>
                  <a:srgbClr val="000000">
                    <a:alpha val="0"/>
                  </a:srgbClr>
                </a:solid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2532912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 </a:t>
            </a:r>
            <a:r>
              <a:rPr lang="en-US" dirty="0"/>
              <a:t>of Orthogonality with the </a:t>
            </a:r>
            <a:r>
              <a:rPr lang="en-US" dirty="0" err="1"/>
              <a:t>Lanczos</a:t>
            </a:r>
            <a:r>
              <a:rPr lang="en-US" dirty="0"/>
              <a:t> Process</a:t>
            </a:r>
          </a:p>
        </p:txBody>
      </p:sp>
      <p:sp>
        <p:nvSpPr>
          <p:cNvPr id="3" name="Content Placeholder 2"/>
          <p:cNvSpPr>
            <a:spLocks noGrp="1"/>
          </p:cNvSpPr>
          <p:nvPr>
            <p:ph idx="1"/>
          </p:nvPr>
        </p:nvSpPr>
        <p:spPr/>
        <p:txBody>
          <a:bodyPr/>
          <a:lstStyle/>
          <a:p>
            <a:r>
              <a:rPr lang="en-US" dirty="0" smtClean="0"/>
              <a:t>Applying the </a:t>
            </a:r>
            <a:r>
              <a:rPr lang="en-US" dirty="0" err="1"/>
              <a:t>Lanczos</a:t>
            </a:r>
            <a:r>
              <a:rPr lang="en-US" dirty="0"/>
              <a:t> process is not as simple as it may </a:t>
            </a:r>
            <a:r>
              <a:rPr lang="en-US" dirty="0" smtClean="0"/>
              <a:t>seem.</a:t>
            </a:r>
          </a:p>
          <a:p>
            <a:pPr lvl="1"/>
            <a:r>
              <a:rPr lang="en-US" dirty="0" smtClean="0"/>
              <a:t>Poor </a:t>
            </a:r>
            <a:r>
              <a:rPr lang="en-US" dirty="0"/>
              <a:t>convergence can result from a bad choice of the starting vector, so a random vector is a good </a:t>
            </a:r>
            <a:r>
              <a:rPr lang="en-US" dirty="0" smtClean="0"/>
              <a:t>choice.</a:t>
            </a:r>
          </a:p>
          <a:p>
            <a:pPr lvl="1"/>
            <a:r>
              <a:rPr lang="en-US" dirty="0" smtClean="0"/>
              <a:t>Using </a:t>
            </a:r>
            <a:r>
              <a:rPr lang="en-US" dirty="0"/>
              <a:t>exact arithmetic, the vectors </a:t>
            </a:r>
            <a:r>
              <a:rPr lang="en-US" dirty="0" smtClean="0"/>
              <a:t/>
            </a:r>
            <a:br>
              <a:rPr lang="en-US" dirty="0" smtClean="0"/>
            </a:br>
            <a:r>
              <a:rPr lang="en-US" dirty="0" smtClean="0"/>
              <a:t>are </a:t>
            </a:r>
            <a:r>
              <a:rPr lang="en-US" dirty="0"/>
              <a:t>mutually orthogonal. When implemented in finite precision arithmetic, </a:t>
            </a:r>
            <a:r>
              <a:rPr lang="en-US" dirty="0" err="1" smtClean="0"/>
              <a:t>roundoff</a:t>
            </a:r>
            <a:r>
              <a:rPr lang="en-US" dirty="0" smtClean="0"/>
              <a:t> </a:t>
            </a:r>
            <a:r>
              <a:rPr lang="en-US" dirty="0"/>
              <a:t>error can cause lack or orthogonality among the </a:t>
            </a:r>
            <a:r>
              <a:rPr lang="en-US" dirty="0" smtClean="0"/>
              <a:t>vectors</a:t>
            </a:r>
            <a:r>
              <a:rPr lang="en-US" dirty="0"/>
              <a:t>, with serious consequences. </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376555" y="4246652"/>
            <a:ext cx="2124456" cy="170688"/>
          </a:xfrm>
          <a:prstGeom prst="rect">
            <a:avLst/>
          </a:prstGeom>
        </p:spPr>
      </p:pic>
    </p:spTree>
    <p:extLst>
      <p:ext uri="{BB962C8B-B14F-4D97-AF65-F5344CB8AC3E}">
        <p14:creationId xmlns:p14="http://schemas.microsoft.com/office/powerpoint/2010/main" val="1204516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Orthogonality with the </a:t>
            </a:r>
            <a:r>
              <a:rPr lang="en-US" dirty="0" err="1"/>
              <a:t>Lanczos</a:t>
            </a:r>
            <a:r>
              <a:rPr lang="en-US" dirty="0"/>
              <a:t> Process</a:t>
            </a:r>
          </a:p>
        </p:txBody>
      </p:sp>
      <p:sp>
        <p:nvSpPr>
          <p:cNvPr id="3" name="Content Placeholder 2"/>
          <p:cNvSpPr>
            <a:spLocks noGrp="1"/>
          </p:cNvSpPr>
          <p:nvPr>
            <p:ph idx="1"/>
          </p:nvPr>
        </p:nvSpPr>
        <p:spPr/>
        <p:txBody>
          <a:bodyPr/>
          <a:lstStyle/>
          <a:p>
            <a:r>
              <a:rPr lang="en-US" dirty="0"/>
              <a:t>One approach to fix this problem is to </a:t>
            </a:r>
            <a:r>
              <a:rPr lang="en-US" dirty="0" err="1" smtClean="0"/>
              <a:t>reorthogonalize</a:t>
            </a:r>
            <a:r>
              <a:rPr lang="en-US" dirty="0" smtClean="0"/>
              <a:t> </a:t>
            </a:r>
            <a:r>
              <a:rPr lang="en-US" dirty="0"/>
              <a:t>as each new </a:t>
            </a:r>
            <a:r>
              <a:rPr lang="en-US" dirty="0" err="1"/>
              <a:t>Lanczos</a:t>
            </a:r>
            <a:r>
              <a:rPr lang="en-US" dirty="0"/>
              <a:t> vector is computed; in other words, </a:t>
            </a:r>
            <a:r>
              <a:rPr lang="en-US" dirty="0" err="1" smtClean="0"/>
              <a:t>orthogonalize</a:t>
            </a:r>
            <a:r>
              <a:rPr lang="en-US" dirty="0" smtClean="0"/>
              <a:t> </a:t>
            </a:r>
            <a:r>
              <a:rPr lang="en-US" dirty="0"/>
              <a:t>twice. This is termed </a:t>
            </a:r>
            <a:r>
              <a:rPr lang="en-US" i="1" dirty="0"/>
              <a:t>full reorthogonalization</a:t>
            </a:r>
            <a:r>
              <a:rPr lang="en-US" dirty="0"/>
              <a:t> and is time-consuming </a:t>
            </a:r>
            <a:r>
              <a:rPr lang="en-US" dirty="0" smtClean="0"/>
              <a:t>but </a:t>
            </a:r>
            <a:r>
              <a:rPr lang="en-US" dirty="0"/>
              <a:t>can be of great benefit. </a:t>
            </a:r>
            <a:endParaRPr lang="en-US" dirty="0" smtClean="0"/>
          </a:p>
        </p:txBody>
      </p:sp>
    </p:spTree>
    <p:extLst>
      <p:ext uri="{BB962C8B-B14F-4D97-AF65-F5344CB8AC3E}">
        <p14:creationId xmlns:p14="http://schemas.microsoft.com/office/powerpoint/2010/main" val="2858034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98002" y="152399"/>
                <a:ext cx="8229600" cy="780091"/>
              </a:xfrm>
            </p:spPr>
            <p:txBody>
              <a:bodyPr/>
              <a:lstStyle/>
              <a:p>
                <a:r>
                  <a:rPr lang="en-US" dirty="0" smtClean="0"/>
                  <a:t>Graph of </a:t>
                </a:r>
                <a14:m>
                  <m:oMath xmlns:m="http://schemas.openxmlformats.org/officeDocument/2006/math">
                    <m:r>
                      <a:rPr lang="en-US" i="1" smtClean="0">
                        <a:latin typeface="Cambria Math"/>
                        <a:ea typeface="Cambria Math"/>
                      </a:rPr>
                      <m:t>∅</m:t>
                    </m:r>
                    <m:d>
                      <m:dPr>
                        <m:ctrlPr>
                          <a:rPr lang="en-US" i="1" smtClean="0">
                            <a:latin typeface="Cambria Math" panose="02040503050406030204" pitchFamily="18" charset="0"/>
                          </a:rPr>
                        </m:ctrlPr>
                      </m:dPr>
                      <m:e>
                        <m:r>
                          <a:rPr lang="en-US" b="0" i="1" smtClean="0">
                            <a:latin typeface="Cambria Math"/>
                          </a:rPr>
                          <m:t>𝑥</m:t>
                        </m:r>
                      </m:e>
                    </m: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98002" y="152399"/>
                <a:ext cx="8229600" cy="780091"/>
              </a:xfrm>
              <a:blipFill rotWithShape="1">
                <a:blip r:embed="rId5"/>
                <a:stretch>
                  <a:fillRect t="-14844" b="-35938"/>
                </a:stretch>
              </a:blipFill>
            </p:spPr>
            <p:txBody>
              <a:bodyPr/>
              <a:lstStyle/>
              <a:p>
                <a:r>
                  <a:rPr lang="en-US">
                    <a:noFill/>
                  </a:rPr>
                  <a:t> </a:t>
                </a:r>
              </a:p>
            </p:txBody>
          </p:sp>
        </mc:Fallback>
      </mc:AlternateContent>
      <p:pic>
        <p:nvPicPr>
          <p:cNvPr id="7" name="Picture 6"/>
          <p:cNvPicPr>
            <a:picLocks noChangeAspect="1"/>
          </p:cNvPicPr>
          <p:nvPr/>
        </p:nvPicPr>
        <p:blipFill>
          <a:blip r:embed="rId6"/>
          <a:stretch>
            <a:fillRect/>
          </a:stretch>
        </p:blipFill>
        <p:spPr>
          <a:xfrm>
            <a:off x="1828800" y="1180343"/>
            <a:ext cx="5334000" cy="4000500"/>
          </a:xfrm>
          <a:prstGeom prst="rect">
            <a:avLst/>
          </a:prstGeom>
        </p:spPr>
      </p:pic>
      <p:grpSp>
        <p:nvGrpSpPr>
          <p:cNvPr id="10" name="Group 9"/>
          <p:cNvGrpSpPr/>
          <p:nvPr/>
        </p:nvGrpSpPr>
        <p:grpSpPr>
          <a:xfrm>
            <a:off x="2819400" y="5387354"/>
            <a:ext cx="2931888" cy="608076"/>
            <a:chOff x="524544" y="4876805"/>
            <a:chExt cx="2931888" cy="608076"/>
          </a:xfrm>
        </p:grpSpPr>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4544" y="4876805"/>
              <a:ext cx="1482852" cy="608076"/>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38400" y="4876805"/>
              <a:ext cx="1018032" cy="608076"/>
            </a:xfrm>
            <a:prstGeom prst="rect">
              <a:avLst/>
            </a:prstGeom>
          </p:spPr>
        </p:pic>
      </p:grpSp>
      <p:pic>
        <p:nvPicPr>
          <p:cNvPr id="11" name="Picture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667000" y="6216496"/>
            <a:ext cx="3436620" cy="306324"/>
          </a:xfrm>
          <a:prstGeom prst="rect">
            <a:avLst/>
          </a:prstGeom>
        </p:spPr>
      </p:pic>
    </p:spTree>
    <p:extLst>
      <p:ext uri="{BB962C8B-B14F-4D97-AF65-F5344CB8AC3E}">
        <p14:creationId xmlns:p14="http://schemas.microsoft.com/office/powerpoint/2010/main" val="13888288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966"/>
            <a:ext cx="8229600" cy="1143000"/>
          </a:xfrm>
        </p:spPr>
        <p:txBody>
          <a:bodyPr/>
          <a:lstStyle/>
          <a:p>
            <a:r>
              <a:rPr lang="en-US" dirty="0"/>
              <a:t>Loss of Orthogonality with the </a:t>
            </a:r>
            <a:r>
              <a:rPr lang="en-US" dirty="0" err="1"/>
              <a:t>Lanczos</a:t>
            </a:r>
            <a:r>
              <a:rPr lang="en-US" dirty="0"/>
              <a:t> Process</a:t>
            </a:r>
          </a:p>
        </p:txBody>
      </p:sp>
      <p:sp>
        <p:nvSpPr>
          <p:cNvPr id="3" name="Content Placeholder 2"/>
          <p:cNvSpPr>
            <a:spLocks noGrp="1"/>
          </p:cNvSpPr>
          <p:nvPr>
            <p:ph idx="1"/>
          </p:nvPr>
        </p:nvSpPr>
        <p:spPr>
          <a:xfrm>
            <a:off x="454631" y="1295400"/>
            <a:ext cx="8229600" cy="4525963"/>
          </a:xfrm>
        </p:spPr>
        <p:txBody>
          <a:bodyPr/>
          <a:lstStyle/>
          <a:p>
            <a:r>
              <a:rPr lang="en-US" dirty="0"/>
              <a:t>Do the reorthogonalization by </a:t>
            </a:r>
            <a:r>
              <a:rPr lang="en-US" dirty="0" smtClean="0"/>
              <a:t>following</a:t>
            </a:r>
            <a:br>
              <a:rPr lang="en-US" dirty="0" smtClean="0"/>
            </a:br>
            <a:r>
              <a:rPr lang="en-US" dirty="0" smtClean="0"/>
              <a:t/>
            </a:r>
            <a:br>
              <a:rPr lang="en-US" dirty="0" smtClean="0"/>
            </a:br>
            <a:r>
              <a:rPr lang="en-US" dirty="0" smtClean="0"/>
              <a:t>with</a:t>
            </a:r>
          </a:p>
          <a:p>
            <a:pPr marL="0" indent="0">
              <a:buNone/>
            </a:pPr>
            <a:endParaRPr lang="en-US" dirty="0" smtClean="0"/>
          </a:p>
          <a:p>
            <a:pPr marL="0" indent="0">
              <a:buNone/>
            </a:pPr>
            <a:endParaRPr lang="en-US" dirty="0"/>
          </a:p>
          <a:p>
            <a:r>
              <a:rPr lang="en-US" dirty="0"/>
              <a:t>In the software distribution, the function </a:t>
            </a:r>
            <a:r>
              <a:rPr lang="en-US" dirty="0" err="1">
                <a:latin typeface="Courier New" panose="02070309020205020404" pitchFamily="49" charset="0"/>
                <a:cs typeface="Courier New" panose="02070309020205020404" pitchFamily="49" charset="0"/>
              </a:rPr>
              <a:t>lanczos</a:t>
            </a:r>
            <a:r>
              <a:rPr lang="en-US" dirty="0"/>
              <a:t> will perform full reorthogonalization by adding a fourth parameter of 1</a:t>
            </a:r>
            <a:r>
              <a:rPr lang="en-US" dirty="0" smtClean="0"/>
              <a:t>. The default is no reorthogonalization (0).</a:t>
            </a:r>
            <a:endParaRPr lang="en-US" dirty="0"/>
          </a:p>
          <a:p>
            <a:pPr marL="0" indent="0">
              <a:buNone/>
            </a:pPr>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590800" y="1828047"/>
            <a:ext cx="3308604" cy="653796"/>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349752" y="2743200"/>
            <a:ext cx="1790700" cy="1088136"/>
          </a:xfrm>
          <a:prstGeom prst="rect">
            <a:avLst/>
          </a:prstGeom>
        </p:spPr>
      </p:pic>
    </p:spTree>
    <p:extLst>
      <p:ext uri="{BB962C8B-B14F-4D97-AF65-F5344CB8AC3E}">
        <p14:creationId xmlns:p14="http://schemas.microsoft.com/office/powerpoint/2010/main" val="41657732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smtClean="0"/>
              <a:t>Example 7</a:t>
            </a:r>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28600" y="762000"/>
            <a:ext cx="8718805" cy="5881116"/>
          </a:xfrm>
          <a:prstGeom prst="rect">
            <a:avLst/>
          </a:prstGeom>
        </p:spPr>
      </p:pic>
    </p:spTree>
    <p:extLst>
      <p:ext uri="{BB962C8B-B14F-4D97-AF65-F5344CB8AC3E}">
        <p14:creationId xmlns:p14="http://schemas.microsoft.com/office/powerpoint/2010/main" val="16432364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Example 7</a:t>
            </a:r>
            <a:endParaRPr lang="en-US" dirty="0"/>
          </a:p>
        </p:txBody>
      </p:sp>
      <p:pic>
        <p:nvPicPr>
          <p:cNvPr id="6" name="Picture 5"/>
          <p:cNvPicPr>
            <a:picLocks noChangeAspect="1"/>
          </p:cNvPicPr>
          <p:nvPr/>
        </p:nvPicPr>
        <p:blipFill rotWithShape="1">
          <a:blip r:embed="rId2"/>
          <a:srcRect l="4918" r="4918" b="7509"/>
          <a:stretch/>
        </p:blipFill>
        <p:spPr>
          <a:xfrm>
            <a:off x="434083" y="1752600"/>
            <a:ext cx="3607011" cy="2775077"/>
          </a:xfrm>
          <a:prstGeom prst="rect">
            <a:avLst/>
          </a:prstGeom>
        </p:spPr>
      </p:pic>
      <p:pic>
        <p:nvPicPr>
          <p:cNvPr id="9" name="Picture 8"/>
          <p:cNvPicPr>
            <a:picLocks noChangeAspect="1"/>
          </p:cNvPicPr>
          <p:nvPr/>
        </p:nvPicPr>
        <p:blipFill rotWithShape="1">
          <a:blip r:embed="rId3"/>
          <a:srcRect l="4286" r="4286" b="6666"/>
          <a:stretch/>
        </p:blipFill>
        <p:spPr>
          <a:xfrm>
            <a:off x="4601966" y="1727307"/>
            <a:ext cx="3657578" cy="2800370"/>
          </a:xfrm>
          <a:prstGeom prst="rect">
            <a:avLst/>
          </a:prstGeom>
        </p:spPr>
      </p:pic>
    </p:spTree>
    <p:extLst>
      <p:ext uri="{BB962C8B-B14F-4D97-AF65-F5344CB8AC3E}">
        <p14:creationId xmlns:p14="http://schemas.microsoft.com/office/powerpoint/2010/main" val="8929246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normAutofit fontScale="90000"/>
          </a:bodyPr>
          <a:lstStyle/>
          <a:p>
            <a:r>
              <a:rPr lang="en-US" dirty="0" err="1" smtClean="0"/>
              <a:t>MINRES</a:t>
            </a:r>
            <a:r>
              <a:rPr lang="en-US" dirty="0" smtClean="0"/>
              <a:t> (</a:t>
            </a:r>
            <a:r>
              <a:rPr lang="en-US" u="sng" dirty="0" smtClean="0"/>
              <a:t>Min</a:t>
            </a:r>
            <a:r>
              <a:rPr lang="en-US" dirty="0" smtClean="0"/>
              <a:t>imum </a:t>
            </a:r>
            <a:r>
              <a:rPr lang="en-US" u="sng" dirty="0" smtClean="0"/>
              <a:t>Res</a:t>
            </a:r>
            <a:r>
              <a:rPr lang="en-US" dirty="0" smtClean="0"/>
              <a:t>idual)</a:t>
            </a:r>
            <a:endParaRPr lang="en-US" dirty="0"/>
          </a:p>
        </p:txBody>
      </p:sp>
      <p:sp>
        <p:nvSpPr>
          <p:cNvPr id="3" name="Content Placeholder 2"/>
          <p:cNvSpPr>
            <a:spLocks noGrp="1"/>
          </p:cNvSpPr>
          <p:nvPr>
            <p:ph idx="1"/>
          </p:nvPr>
        </p:nvSpPr>
        <p:spPr>
          <a:xfrm>
            <a:off x="457200" y="762000"/>
            <a:ext cx="8229600" cy="4525963"/>
          </a:xfrm>
        </p:spPr>
        <p:txBody>
          <a:bodyPr>
            <a:noAutofit/>
          </a:bodyPr>
          <a:lstStyle/>
          <a:p>
            <a:r>
              <a:rPr lang="en-US" dirty="0"/>
              <a:t>If a symmetric matrix is not positive definite, the conjugate gradient method does not apply. The minimum residual method (</a:t>
            </a:r>
            <a:r>
              <a:rPr lang="en-US" dirty="0" err="1"/>
              <a:t>MINRES</a:t>
            </a:r>
            <a:r>
              <a:rPr lang="en-US" dirty="0"/>
              <a:t>) is designed to apply in this case. In the same fashion as we developed the </a:t>
            </a:r>
            <a:r>
              <a:rPr lang="en-US" dirty="0" err="1"/>
              <a:t>GMRES</a:t>
            </a:r>
            <a:r>
              <a:rPr lang="en-US" dirty="0"/>
              <a:t> algorithm using the Arnoldi iteration, </a:t>
            </a:r>
            <a:r>
              <a:rPr lang="en-US" dirty="0" smtClean="0"/>
              <a:t>the </a:t>
            </a:r>
            <a:r>
              <a:rPr lang="en-US" dirty="0" err="1" smtClean="0"/>
              <a:t>MINRES</a:t>
            </a:r>
            <a:r>
              <a:rPr lang="en-US" dirty="0" smtClean="0"/>
              <a:t> </a:t>
            </a:r>
            <a:r>
              <a:rPr lang="en-US" dirty="0"/>
              <a:t>method </a:t>
            </a:r>
            <a:r>
              <a:rPr lang="en-US" dirty="0" smtClean="0"/>
              <a:t>uses the </a:t>
            </a:r>
            <a:r>
              <a:rPr lang="en-US" dirty="0" err="1"/>
              <a:t>Lanczos</a:t>
            </a:r>
            <a:r>
              <a:rPr lang="en-US" dirty="0"/>
              <a:t> </a:t>
            </a:r>
            <a:r>
              <a:rPr lang="en-US" dirty="0" smtClean="0"/>
              <a:t>iteration. In </a:t>
            </a:r>
            <a:r>
              <a:rPr lang="en-US" dirty="0"/>
              <a:t>the resulting least-squares problem, the coefficient matrix is tridiagonal, and the </a:t>
            </a:r>
            <a:r>
              <a:rPr lang="en-US" dirty="0" err="1"/>
              <a:t>QR</a:t>
            </a:r>
            <a:r>
              <a:rPr lang="en-US" dirty="0"/>
              <a:t> factorization is computed using </a:t>
            </a:r>
            <a:r>
              <a:rPr lang="en-US" dirty="0" smtClean="0"/>
              <a:t>Givens rotations.</a:t>
            </a:r>
            <a:endParaRPr lang="en-US" dirty="0"/>
          </a:p>
        </p:txBody>
      </p:sp>
    </p:spTree>
    <p:extLst>
      <p:ext uri="{BB962C8B-B14F-4D97-AF65-F5344CB8AC3E}">
        <p14:creationId xmlns:p14="http://schemas.microsoft.com/office/powerpoint/2010/main" val="15525254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10168"/>
            <a:ext cx="7313613" cy="868362"/>
          </a:xfrm>
        </p:spPr>
        <p:txBody>
          <a:bodyPr/>
          <a:lstStyle/>
          <a:p>
            <a:r>
              <a:rPr lang="en-US" dirty="0" smtClean="0"/>
              <a:t>Algorithm </a:t>
            </a:r>
            <a:r>
              <a:rPr lang="en-US" dirty="0" err="1" smtClean="0"/>
              <a:t>minres</a:t>
            </a:r>
            <a:endParaRPr lang="en-US" dirty="0"/>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12621"/>
          <a:stretch/>
        </p:blipFill>
        <p:spPr>
          <a:xfrm>
            <a:off x="190500" y="1670538"/>
            <a:ext cx="8763000" cy="2286000"/>
          </a:xfrm>
          <a:prstGeom prst="rect">
            <a:avLst/>
          </a:prstGeom>
          <a:noFill/>
          <a:extLst>
            <a:ext uri="{909E8E84-426E-40dd-AFC4-6F175D3DCCD1}">
              <a14:hiddenFill xmlns="" xmlns:a14="http://schemas.microsoft.com/office/drawing/2010/main">
                <a:solidFill>
                  <a:scrgbClr r="0" g="0" b="0">
                    <a:alpha val="0"/>
                  </a:scrgbClr>
                </a:solidFill>
              </a14:hiddenFill>
            </a:ext>
          </a:extLst>
        </p:spPr>
      </p:pic>
    </p:spTree>
    <p:extLst>
      <p:ext uri="{BB962C8B-B14F-4D97-AF65-F5344CB8AC3E}">
        <p14:creationId xmlns:p14="http://schemas.microsoft.com/office/powerpoint/2010/main" val="39280196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69057"/>
            <a:ext cx="7313613" cy="868362"/>
          </a:xfrm>
        </p:spPr>
        <p:txBody>
          <a:bodyPr/>
          <a:lstStyle/>
          <a:p>
            <a:r>
              <a:rPr lang="en-US" dirty="0" smtClean="0"/>
              <a:t>Algorithm </a:t>
            </a:r>
            <a:r>
              <a:rPr lang="en-US" dirty="0" err="1" smtClean="0"/>
              <a:t>minres</a:t>
            </a:r>
            <a:endParaRPr lang="en-US" dirty="0"/>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6036"/>
          <a:stretch/>
        </p:blipFill>
        <p:spPr>
          <a:xfrm>
            <a:off x="205154" y="1250464"/>
            <a:ext cx="8763000" cy="5322277"/>
          </a:xfrm>
          <a:prstGeom prst="rect">
            <a:avLst/>
          </a:prstGeom>
          <a:noFill/>
          <a:extLst>
            <a:ext uri="{909E8E84-426E-40dd-AFC4-6F175D3DCCD1}">
              <a14:hiddenFill xmlns="" xmlns:a14="http://schemas.microsoft.com/office/drawing/2010/main">
                <a:solidFill>
                  <a:scrgbClr r="0" g="0" b="0">
                    <a:alpha val="0"/>
                  </a:scrgbClr>
                </a:solidFill>
              </a14:hiddenFill>
            </a:ext>
          </a:extLst>
        </p:spPr>
      </p:pic>
    </p:spTree>
    <p:extLst>
      <p:ext uri="{BB962C8B-B14F-4D97-AF65-F5344CB8AC3E}">
        <p14:creationId xmlns:p14="http://schemas.microsoft.com/office/powerpoint/2010/main" val="25363425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a:t>
            </a:r>
            <a:r>
              <a:rPr lang="en-US" dirty="0" err="1" smtClean="0"/>
              <a:t>MINRES</a:t>
            </a:r>
            <a:endParaRPr lang="en-US" dirty="0"/>
          </a:p>
        </p:txBody>
      </p:sp>
      <p:sp>
        <p:nvSpPr>
          <p:cNvPr id="3" name="Content Placeholder 2"/>
          <p:cNvSpPr>
            <a:spLocks noGrp="1"/>
          </p:cNvSpPr>
          <p:nvPr>
            <p:ph idx="1"/>
          </p:nvPr>
        </p:nvSpPr>
        <p:spPr/>
        <p:txBody>
          <a:bodyPr/>
          <a:lstStyle/>
          <a:p>
            <a:r>
              <a:rPr lang="en-US" dirty="0" err="1"/>
              <a:t>MINRES</a:t>
            </a:r>
            <a:r>
              <a:rPr lang="en-US" dirty="0"/>
              <a:t> does well when a symmetric </a:t>
            </a:r>
            <a:r>
              <a:rPr lang="en-US" dirty="0" smtClean="0"/>
              <a:t>indefinite matrix </a:t>
            </a:r>
            <a:r>
              <a:rPr lang="en-US" dirty="0"/>
              <a:t>is well-conditioned. The tridiagonal structure of </a:t>
            </a:r>
            <a:r>
              <a:rPr lang="en-US" i="1" dirty="0" err="1" smtClean="0"/>
              <a:t>H</a:t>
            </a:r>
            <a:r>
              <a:rPr lang="en-US" i="1" baseline="-25000" dirty="0" err="1" smtClean="0"/>
              <a:t>k</a:t>
            </a:r>
            <a:r>
              <a:rPr lang="en-US" dirty="0" smtClean="0"/>
              <a:t> </a:t>
            </a:r>
            <a:r>
              <a:rPr lang="en-US" dirty="0"/>
              <a:t>makes </a:t>
            </a:r>
            <a:r>
              <a:rPr lang="en-US" dirty="0" err="1"/>
              <a:t>MINRES</a:t>
            </a:r>
            <a:r>
              <a:rPr lang="en-US" dirty="0"/>
              <a:t> vulnerable to rounding </a:t>
            </a:r>
            <a:r>
              <a:rPr lang="en-US" dirty="0" smtClean="0"/>
              <a:t>errors. </a:t>
            </a:r>
            <a:r>
              <a:rPr lang="en-US" dirty="0"/>
              <a:t>It has been shown that the rounding errors propagate to the approximate solution as the square of </a:t>
            </a:r>
            <a:r>
              <a:rPr lang="en-US" i="1" dirty="0" err="1" smtClean="0"/>
              <a:t>κ</a:t>
            </a:r>
            <a:r>
              <a:rPr lang="en-US" i="1" baseline="30000" dirty="0" err="1" smtClean="0"/>
              <a:t>2</a:t>
            </a:r>
            <a:r>
              <a:rPr lang="en-US" i="1" dirty="0" smtClean="0"/>
              <a:t>(A)</a:t>
            </a:r>
            <a:r>
              <a:rPr lang="en-US" dirty="0" smtClean="0"/>
              <a:t> </a:t>
            </a:r>
            <a:r>
              <a:rPr lang="en-US" dirty="0"/>
              <a:t>. For </a:t>
            </a:r>
            <a:r>
              <a:rPr lang="en-US" dirty="0" err="1"/>
              <a:t>GMRES</a:t>
            </a:r>
            <a:r>
              <a:rPr lang="en-US" dirty="0"/>
              <a:t>, the errors propagate as a function of </a:t>
            </a:r>
            <a:r>
              <a:rPr lang="en-US" i="1" dirty="0" smtClean="0"/>
              <a:t>κ(A</a:t>
            </a:r>
            <a:r>
              <a:rPr lang="en-US" i="1" dirty="0"/>
              <a:t>)</a:t>
            </a:r>
            <a:r>
              <a:rPr lang="en-US" dirty="0"/>
              <a:t> . Thus, if </a:t>
            </a:r>
            <a:r>
              <a:rPr lang="en-US" i="1" dirty="0"/>
              <a:t>A</a:t>
            </a:r>
            <a:r>
              <a:rPr lang="en-US" dirty="0"/>
              <a:t> is badly conditioned, try </a:t>
            </a:r>
            <a:r>
              <a:rPr lang="en-US" dirty="0" smtClean="0"/>
              <a:t>preconditioned </a:t>
            </a:r>
            <a:r>
              <a:rPr lang="en-US" dirty="0" err="1" smtClean="0"/>
              <a:t>GMRES</a:t>
            </a:r>
            <a:r>
              <a:rPr lang="en-US" dirty="0" smtClean="0"/>
              <a:t>. </a:t>
            </a:r>
            <a:endParaRPr lang="en-US" dirty="0"/>
          </a:p>
        </p:txBody>
      </p:sp>
    </p:spTree>
    <p:extLst>
      <p:ext uri="{BB962C8B-B14F-4D97-AF65-F5344CB8AC3E}">
        <p14:creationId xmlns:p14="http://schemas.microsoft.com/office/powerpoint/2010/main" val="27781591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8</a:t>
            </a:r>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1836" y="1295400"/>
            <a:ext cx="8720328" cy="3872484"/>
          </a:xfrm>
          <a:prstGeom prst="rect">
            <a:avLst/>
          </a:prstGeom>
        </p:spPr>
      </p:pic>
    </p:spTree>
    <p:extLst>
      <p:ext uri="{BB962C8B-B14F-4D97-AF65-F5344CB8AC3E}">
        <p14:creationId xmlns:p14="http://schemas.microsoft.com/office/powerpoint/2010/main" val="33383629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Example 8</a:t>
            </a:r>
            <a:endParaRPr lang="en-US" dirty="0"/>
          </a:p>
        </p:txBody>
      </p:sp>
      <p:grpSp>
        <p:nvGrpSpPr>
          <p:cNvPr id="11" name="Group 10"/>
          <p:cNvGrpSpPr/>
          <p:nvPr/>
        </p:nvGrpSpPr>
        <p:grpSpPr>
          <a:xfrm>
            <a:off x="990600" y="750548"/>
            <a:ext cx="7034933" cy="6076630"/>
            <a:chOff x="990600" y="750548"/>
            <a:chExt cx="7034933" cy="607663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750548"/>
              <a:ext cx="2468880" cy="29565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750548"/>
              <a:ext cx="2310533" cy="275992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2856" y="3446360"/>
              <a:ext cx="2808769" cy="3311912"/>
            </a:xfrm>
            <a:prstGeom prst="rect">
              <a:avLst/>
            </a:prstGeom>
          </p:spPr>
        </p:pic>
        <p:pic>
          <p:nvPicPr>
            <p:cNvPr id="9" name="Picture 8"/>
            <p:cNvPicPr>
              <a:picLocks noChangeAspect="1"/>
            </p:cNvPicPr>
            <p:nvPr/>
          </p:nvPicPr>
          <p:blipFill>
            <a:blip r:embed="rId5"/>
            <a:stretch>
              <a:fillRect/>
            </a:stretch>
          </p:blipFill>
          <p:spPr>
            <a:xfrm>
              <a:off x="990600" y="3687416"/>
              <a:ext cx="2177015" cy="277094"/>
            </a:xfrm>
            <a:prstGeom prst="rect">
              <a:avLst/>
            </a:prstGeom>
          </p:spPr>
        </p:pic>
        <p:pic>
          <p:nvPicPr>
            <p:cNvPr id="10" name="Picture 9"/>
            <p:cNvPicPr>
              <a:picLocks noChangeAspect="1"/>
            </p:cNvPicPr>
            <p:nvPr/>
          </p:nvPicPr>
          <p:blipFill>
            <a:blip r:embed="rId5"/>
            <a:stretch>
              <a:fillRect/>
            </a:stretch>
          </p:blipFill>
          <p:spPr>
            <a:xfrm>
              <a:off x="3147319" y="6727621"/>
              <a:ext cx="2844306" cy="99557"/>
            </a:xfrm>
            <a:prstGeom prst="rect">
              <a:avLst/>
            </a:prstGeom>
          </p:spPr>
        </p:pic>
      </p:grpSp>
    </p:spTree>
    <p:extLst>
      <p:ext uri="{BB962C8B-B14F-4D97-AF65-F5344CB8AC3E}">
        <p14:creationId xmlns:p14="http://schemas.microsoft.com/office/powerpoint/2010/main" val="6424975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494" y="-228600"/>
            <a:ext cx="8229600" cy="1143000"/>
          </a:xfrm>
        </p:spPr>
        <p:txBody>
          <a:bodyPr/>
          <a:lstStyle/>
          <a:p>
            <a:r>
              <a:rPr lang="en-US" dirty="0" smtClean="0"/>
              <a:t>Comparison </a:t>
            </a:r>
            <a:r>
              <a:rPr lang="en-US" dirty="0"/>
              <a:t>of Iterative Methods</a:t>
            </a:r>
          </a:p>
        </p:txBody>
      </p:sp>
      <p:sp>
        <p:nvSpPr>
          <p:cNvPr id="3" name="Content Placeholder 2"/>
          <p:cNvSpPr>
            <a:spLocks noGrp="1"/>
          </p:cNvSpPr>
          <p:nvPr>
            <p:ph idx="1"/>
          </p:nvPr>
        </p:nvSpPr>
        <p:spPr>
          <a:xfrm>
            <a:off x="449494" y="762000"/>
            <a:ext cx="8229600" cy="4525963"/>
          </a:xfrm>
        </p:spPr>
        <p:txBody>
          <a:bodyPr/>
          <a:lstStyle/>
          <a:p>
            <a:r>
              <a:rPr lang="en-US" dirty="0" smtClean="0"/>
              <a:t>Given </a:t>
            </a:r>
            <a:r>
              <a:rPr lang="en-US" dirty="0"/>
              <a:t>the tools </a:t>
            </a:r>
            <a:r>
              <a:rPr lang="en-US" dirty="0" smtClean="0"/>
              <a:t>developed</a:t>
            </a:r>
            <a:r>
              <a:rPr lang="en-US" dirty="0"/>
              <a:t>, the following decision tree suggests </a:t>
            </a:r>
            <a:r>
              <a:rPr lang="en-US" dirty="0" smtClean="0"/>
              <a:t>an </a:t>
            </a:r>
            <a:r>
              <a:rPr lang="en-US" dirty="0"/>
              <a:t>approach for choosing an iterative algorithm. Note that sometimes sparse matrix problems will defy proper solution using these techniques, and either other methods should be tried or the user must develop a custom preconditioner.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494" y="4343400"/>
            <a:ext cx="8250477" cy="2160587"/>
          </a:xfrm>
          <a:prstGeom prst="rect">
            <a:avLst/>
          </a:prstGeom>
        </p:spPr>
      </p:pic>
    </p:spTree>
    <p:extLst>
      <p:ext uri="{BB962C8B-B14F-4D97-AF65-F5344CB8AC3E}">
        <p14:creationId xmlns:p14="http://schemas.microsoft.com/office/powerpoint/2010/main" val="1433365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dirty="0" smtClean="0"/>
              <a:t>Level Sets</a:t>
            </a:r>
            <a:endParaRPr lang="en-US" dirty="0"/>
          </a:p>
        </p:txBody>
      </p:sp>
      <p:sp>
        <p:nvSpPr>
          <p:cNvPr id="3" name="Content Placeholder 2"/>
          <p:cNvSpPr>
            <a:spLocks noGrp="1"/>
          </p:cNvSpPr>
          <p:nvPr>
            <p:ph idx="1"/>
          </p:nvPr>
        </p:nvSpPr>
        <p:spPr>
          <a:xfrm>
            <a:off x="457200" y="914400"/>
            <a:ext cx="8229600" cy="4525963"/>
          </a:xfrm>
        </p:spPr>
        <p:txBody>
          <a:bodyPr/>
          <a:lstStyle/>
          <a:p>
            <a:r>
              <a:rPr lang="en-US" dirty="0" smtClean="0"/>
              <a:t>A </a:t>
            </a:r>
            <a:r>
              <a:rPr lang="en-US" i="1" dirty="0" smtClean="0"/>
              <a:t>level set</a:t>
            </a:r>
            <a:r>
              <a:rPr lang="en-US" dirty="0" smtClean="0"/>
              <a:t> is a curve along which a function has a constant value.</a:t>
            </a:r>
          </a:p>
          <a:p>
            <a:pPr lvl="1"/>
            <a:r>
              <a:rPr lang="en-US" dirty="0" smtClean="0"/>
              <a:t>For a function of two variables, level sets are often called </a:t>
            </a:r>
            <a:r>
              <a:rPr lang="en-US" i="1" dirty="0" smtClean="0"/>
              <a:t>contour lines</a:t>
            </a:r>
            <a:r>
              <a:rPr lang="en-US" dirty="0" smtClean="0"/>
              <a:t>.</a:t>
            </a:r>
            <a:endParaRPr lang="en-US" dirty="0"/>
          </a:p>
        </p:txBody>
      </p:sp>
    </p:spTree>
    <p:extLst>
      <p:ext uri="{BB962C8B-B14F-4D97-AF65-F5344CB8AC3E}">
        <p14:creationId xmlns:p14="http://schemas.microsoft.com/office/powerpoint/2010/main" val="257932339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615"/>
            <a:ext cx="8229600" cy="1143000"/>
          </a:xfrm>
        </p:spPr>
        <p:txBody>
          <a:bodyPr/>
          <a:lstStyle/>
          <a:p>
            <a:r>
              <a:rPr lang="en-US" dirty="0" smtClean="0"/>
              <a:t>Poisson's </a:t>
            </a:r>
            <a:r>
              <a:rPr lang="en-US" dirty="0"/>
              <a:t>Equation Revisited</a:t>
            </a:r>
          </a:p>
        </p:txBody>
      </p:sp>
      <p:sp>
        <p:nvSpPr>
          <p:cNvPr id="3" name="Content Placeholder 2"/>
          <p:cNvSpPr>
            <a:spLocks noGrp="1"/>
          </p:cNvSpPr>
          <p:nvPr>
            <p:ph idx="1"/>
          </p:nvPr>
        </p:nvSpPr>
        <p:spPr>
          <a:xfrm>
            <a:off x="457200" y="829214"/>
            <a:ext cx="8229600" cy="4525963"/>
          </a:xfrm>
        </p:spPr>
        <p:txBody>
          <a:bodyPr/>
          <a:lstStyle/>
          <a:p>
            <a:r>
              <a:rPr lang="en-US" dirty="0" smtClean="0"/>
              <a:t>Solve</a:t>
            </a:r>
            <a:br>
              <a:rPr lang="en-US" dirty="0" smtClean="0"/>
            </a:br>
            <a:r>
              <a:rPr lang="en-US" dirty="0" smtClean="0"/>
              <a:t/>
            </a:r>
            <a:br>
              <a:rPr lang="en-US" dirty="0" smtClean="0"/>
            </a:br>
            <a:r>
              <a:rPr lang="en-US" dirty="0" smtClean="0"/>
              <a:t>using finite difference equations</a:t>
            </a:r>
          </a:p>
          <a:p>
            <a:r>
              <a:rPr lang="en-US" dirty="0" smtClean="0"/>
              <a:t>Must solve an </a:t>
            </a:r>
            <a:r>
              <a:rPr lang="en-US" i="1" dirty="0" smtClean="0"/>
              <a:t>(n-1)</a:t>
            </a:r>
            <a:r>
              <a:rPr lang="en-US" i="1" baseline="30000" dirty="0" smtClean="0"/>
              <a:t>2</a:t>
            </a:r>
            <a:r>
              <a:rPr lang="en-US" i="1" dirty="0" smtClean="0"/>
              <a:t> x (n-1)</a:t>
            </a:r>
            <a:r>
              <a:rPr lang="en-US" i="1" baseline="30000" dirty="0" smtClean="0"/>
              <a:t>2</a:t>
            </a:r>
            <a:r>
              <a:rPr lang="en-US" dirty="0" smtClean="0"/>
              <a:t> system over a grid.</a:t>
            </a:r>
            <a:endParaRPr lang="en-US" baseline="30000"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371600" y="916385"/>
            <a:ext cx="5509260" cy="958596"/>
          </a:xfrm>
          <a:prstGeom prst="rect">
            <a:avLst/>
          </a:prstGeom>
        </p:spPr>
      </p:pic>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07602" y="3347197"/>
            <a:ext cx="8090916" cy="298704"/>
          </a:xfrm>
          <a:prstGeom prst="rect">
            <a:avLst/>
          </a:prstGeom>
        </p:spPr>
      </p:pic>
      <p:grpSp>
        <p:nvGrpSpPr>
          <p:cNvPr id="10" name="Group 9"/>
          <p:cNvGrpSpPr/>
          <p:nvPr/>
        </p:nvGrpSpPr>
        <p:grpSpPr>
          <a:xfrm>
            <a:off x="2895600" y="3744006"/>
            <a:ext cx="3183500" cy="3103652"/>
            <a:chOff x="2895600" y="3744006"/>
            <a:chExt cx="3183500" cy="3103652"/>
          </a:xfrm>
        </p:grpSpPr>
        <p:pic>
          <p:nvPicPr>
            <p:cNvPr id="8" name="Picture 7"/>
            <p:cNvPicPr>
              <a:picLocks noChangeAspect="1"/>
            </p:cNvPicPr>
            <p:nvPr/>
          </p:nvPicPr>
          <p:blipFill>
            <a:blip r:embed="rId6"/>
            <a:stretch>
              <a:fillRect/>
            </a:stretch>
          </p:blipFill>
          <p:spPr>
            <a:xfrm>
              <a:off x="2895600" y="3744006"/>
              <a:ext cx="3143250" cy="2667000"/>
            </a:xfrm>
            <a:prstGeom prst="rect">
              <a:avLst/>
            </a:prstGeom>
          </p:spPr>
        </p:pic>
        <p:sp>
          <p:nvSpPr>
            <p:cNvPr id="9" name="TextBox 8"/>
            <p:cNvSpPr txBox="1"/>
            <p:nvPr/>
          </p:nvSpPr>
          <p:spPr>
            <a:xfrm>
              <a:off x="2895600" y="6478326"/>
              <a:ext cx="3183500" cy="369332"/>
            </a:xfrm>
            <a:prstGeom prst="rect">
              <a:avLst/>
            </a:prstGeom>
            <a:noFill/>
          </p:spPr>
          <p:txBody>
            <a:bodyPr wrap="none" rtlCol="0">
              <a:spAutoFit/>
            </a:bodyPr>
            <a:lstStyle/>
            <a:p>
              <a:r>
                <a:rPr lang="en-US" dirty="0"/>
                <a:t>Poisson's equation grid for </a:t>
              </a:r>
              <a:r>
                <a:rPr lang="en-US" i="1" dirty="0" smtClean="0"/>
                <a:t>n=4</a:t>
              </a:r>
              <a:r>
                <a:rPr lang="en-US" dirty="0" smtClean="0"/>
                <a:t>. </a:t>
              </a:r>
              <a:endParaRPr lang="en-US" dirty="0"/>
            </a:p>
          </p:txBody>
        </p:sp>
      </p:grpSp>
    </p:spTree>
    <p:extLst>
      <p:ext uri="{BB962C8B-B14F-4D97-AF65-F5344CB8AC3E}">
        <p14:creationId xmlns:p14="http://schemas.microsoft.com/office/powerpoint/2010/main" val="13969955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0652"/>
            <a:ext cx="8229600" cy="1143000"/>
          </a:xfrm>
        </p:spPr>
        <p:txBody>
          <a:bodyPr/>
          <a:lstStyle/>
          <a:p>
            <a:r>
              <a:rPr lang="en-US" dirty="0"/>
              <a:t>Poisson's Equation Revisited</a:t>
            </a:r>
          </a:p>
        </p:txBody>
      </p:sp>
      <p:sp>
        <p:nvSpPr>
          <p:cNvPr id="6" name="Content Placeholder 5"/>
          <p:cNvSpPr>
            <a:spLocks noGrp="1"/>
          </p:cNvSpPr>
          <p:nvPr>
            <p:ph idx="1"/>
          </p:nvPr>
        </p:nvSpPr>
        <p:spPr>
          <a:xfrm>
            <a:off x="347824" y="872190"/>
            <a:ext cx="8229600" cy="4525963"/>
          </a:xfrm>
        </p:spPr>
        <p:txBody>
          <a:bodyPr/>
          <a:lstStyle/>
          <a:p>
            <a:r>
              <a:rPr lang="en-US" dirty="0" smtClean="0"/>
              <a:t>When </a:t>
            </a:r>
            <a:r>
              <a:rPr lang="en-US" i="1" dirty="0"/>
              <a:t>h= </a:t>
            </a:r>
            <a:r>
              <a:rPr lang="en-US" i="1" dirty="0" smtClean="0"/>
              <a:t>1/n</a:t>
            </a:r>
            <a:r>
              <a:rPr lang="en-US" dirty="0" smtClean="0"/>
              <a:t> </a:t>
            </a:r>
            <a:r>
              <a:rPr lang="en-US" dirty="0"/>
              <a:t>, the </a:t>
            </a:r>
            <a:r>
              <a:rPr lang="en-US" i="1" dirty="0"/>
              <a:t>( </a:t>
            </a:r>
            <a:r>
              <a:rPr lang="en-US" i="1" dirty="0" smtClean="0"/>
              <a:t>n-1)</a:t>
            </a:r>
            <a:r>
              <a:rPr lang="en-US" i="1" baseline="30000" dirty="0" smtClean="0"/>
              <a:t>2</a:t>
            </a:r>
            <a:r>
              <a:rPr lang="en-US" i="1" dirty="0" smtClean="0"/>
              <a:t> </a:t>
            </a:r>
            <a:r>
              <a:rPr lang="en-US" i="1" dirty="0"/>
              <a:t>× </a:t>
            </a:r>
            <a:r>
              <a:rPr lang="en-US" i="1" dirty="0" smtClean="0"/>
              <a:t>(n-1)</a:t>
            </a:r>
            <a:r>
              <a:rPr lang="en-US" i="1" baseline="30000" dirty="0" smtClean="0"/>
              <a:t>2</a:t>
            </a:r>
            <a:r>
              <a:rPr lang="en-US" dirty="0" smtClean="0"/>
              <a:t> </a:t>
            </a:r>
            <a:r>
              <a:rPr lang="en-US" dirty="0"/>
              <a:t>matrix for the numerical solution of Poisson's equation </a:t>
            </a:r>
            <a:r>
              <a:rPr lang="en-US" dirty="0" smtClean="0"/>
              <a:t>is the ill-conditioned block tridiagonal matrix</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where </a:t>
            </a:r>
            <a:r>
              <a:rPr lang="en-US" i="1" dirty="0" smtClean="0"/>
              <a:t>I</a:t>
            </a:r>
            <a:r>
              <a:rPr lang="en-US" dirty="0" smtClean="0"/>
              <a:t> is the </a:t>
            </a:r>
            <a:r>
              <a:rPr lang="en-US" i="1" dirty="0" smtClean="0"/>
              <a:t>(n-1) x (n-1)</a:t>
            </a:r>
            <a:r>
              <a:rPr lang="en-US" dirty="0" smtClean="0"/>
              <a:t> identity matrix, and </a:t>
            </a:r>
            <a:r>
              <a:rPr lang="en-US" i="1" dirty="0" smtClean="0"/>
              <a:t>T</a:t>
            </a:r>
            <a:r>
              <a:rPr lang="en-US" dirty="0" smtClean="0"/>
              <a:t> is the </a:t>
            </a:r>
            <a:r>
              <a:rPr lang="en-US" i="1" dirty="0" smtClean="0"/>
              <a:t>(n-1) x (n-1)</a:t>
            </a:r>
            <a:r>
              <a:rPr lang="en-US" dirty="0" smtClean="0"/>
              <a:t> tridiagonal matrix  </a:t>
            </a:r>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124200" y="2438400"/>
            <a:ext cx="2590800" cy="1385826"/>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719064" y="5023246"/>
            <a:ext cx="3025902" cy="1356836"/>
          </a:xfrm>
          <a:prstGeom prst="rect">
            <a:avLst/>
          </a:prstGeom>
        </p:spPr>
      </p:pic>
    </p:spTree>
    <p:extLst>
      <p:ext uri="{BB962C8B-B14F-4D97-AF65-F5344CB8AC3E}">
        <p14:creationId xmlns:p14="http://schemas.microsoft.com/office/powerpoint/2010/main" val="3412737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Biharmonic Equation</a:t>
            </a:r>
          </a:p>
        </p:txBody>
      </p:sp>
      <p:sp>
        <p:nvSpPr>
          <p:cNvPr id="12" name="Content Placeholder 11"/>
          <p:cNvSpPr>
            <a:spLocks noGrp="1"/>
          </p:cNvSpPr>
          <p:nvPr>
            <p:ph idx="1"/>
          </p:nvPr>
        </p:nvSpPr>
        <p:spPr>
          <a:xfrm>
            <a:off x="457200" y="3439893"/>
            <a:ext cx="8229600" cy="2656108"/>
          </a:xfrm>
        </p:spPr>
        <p:txBody>
          <a:bodyPr/>
          <a:lstStyle/>
          <a:p>
            <a:r>
              <a:rPr lang="en-US" dirty="0" smtClean="0"/>
              <a:t>Applications:</a:t>
            </a:r>
          </a:p>
          <a:p>
            <a:pPr lvl="1"/>
            <a:r>
              <a:rPr lang="en-US" dirty="0"/>
              <a:t>T</a:t>
            </a:r>
            <a:r>
              <a:rPr lang="en-US" dirty="0" smtClean="0"/>
              <a:t>heory </a:t>
            </a:r>
            <a:r>
              <a:rPr lang="en-US" dirty="0"/>
              <a:t>of </a:t>
            </a:r>
            <a:r>
              <a:rPr lang="en-US" dirty="0" smtClean="0"/>
              <a:t>elasticity</a:t>
            </a:r>
          </a:p>
          <a:p>
            <a:pPr lvl="1"/>
            <a:r>
              <a:rPr lang="en-US" dirty="0" smtClean="0"/>
              <a:t>Mechanics </a:t>
            </a:r>
            <a:r>
              <a:rPr lang="en-US" dirty="0"/>
              <a:t>of elastic </a:t>
            </a:r>
            <a:r>
              <a:rPr lang="en-US" dirty="0" smtClean="0"/>
              <a:t>plates</a:t>
            </a:r>
          </a:p>
          <a:p>
            <a:pPr lvl="1"/>
            <a:r>
              <a:rPr lang="en-US" dirty="0" smtClean="0"/>
              <a:t>Slow </a:t>
            </a:r>
            <a:r>
              <a:rPr lang="en-US" dirty="0"/>
              <a:t>flow of viscous </a:t>
            </a:r>
            <a:r>
              <a:rPr lang="en-US" dirty="0" smtClean="0"/>
              <a:t>fluids</a:t>
            </a:r>
            <a:endParaRPr lang="en-US" dirty="0"/>
          </a:p>
        </p:txBody>
      </p:sp>
      <p:grpSp>
        <p:nvGrpSpPr>
          <p:cNvPr id="11" name="Group 10"/>
          <p:cNvGrpSpPr/>
          <p:nvPr/>
        </p:nvGrpSpPr>
        <p:grpSpPr>
          <a:xfrm>
            <a:off x="2514600" y="1428768"/>
            <a:ext cx="3962400" cy="1944068"/>
            <a:chOff x="2362200" y="1752600"/>
            <a:chExt cx="3962400" cy="1944068"/>
          </a:xfrm>
        </p:grpSpPr>
        <p:grpSp>
          <p:nvGrpSpPr>
            <p:cNvPr id="9" name="Group 8"/>
            <p:cNvGrpSpPr/>
            <p:nvPr/>
          </p:nvGrpSpPr>
          <p:grpSpPr>
            <a:xfrm>
              <a:off x="2514600" y="1828800"/>
              <a:ext cx="3723132" cy="1867868"/>
              <a:chOff x="2514600" y="1828800"/>
              <a:chExt cx="3723132" cy="1867868"/>
            </a:xfrm>
          </p:grpSpPr>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14600" y="1828800"/>
                <a:ext cx="3723132" cy="609600"/>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14600" y="3445208"/>
                <a:ext cx="1898904" cy="251460"/>
              </a:xfrm>
              <a:prstGeom prst="rect">
                <a:avLst/>
              </a:prstGeom>
            </p:spPr>
          </p:pic>
          <p:pic>
            <p:nvPicPr>
              <p:cNvPr id="7" name="Picture 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514600" y="2690304"/>
                <a:ext cx="3448812" cy="318516"/>
              </a:xfrm>
              <a:prstGeom prst="rect">
                <a:avLst/>
              </a:prstGeom>
            </p:spPr>
          </p:pic>
          <p:sp>
            <p:nvSpPr>
              <p:cNvPr id="8" name="TextBox 7"/>
              <p:cNvSpPr txBox="1"/>
              <p:nvPr/>
            </p:nvSpPr>
            <p:spPr>
              <a:xfrm>
                <a:off x="3596594" y="3008820"/>
                <a:ext cx="779572" cy="369332"/>
              </a:xfrm>
              <a:prstGeom prst="rect">
                <a:avLst/>
              </a:prstGeom>
              <a:noFill/>
            </p:spPr>
            <p:txBody>
              <a:bodyPr wrap="none" rtlCol="0">
                <a:spAutoFit/>
              </a:bodyPr>
              <a:lstStyle/>
              <a:p>
                <a:r>
                  <a:rPr lang="en-US" dirty="0" smtClean="0"/>
                  <a:t>where</a:t>
                </a:r>
                <a:endParaRPr lang="en-US" dirty="0"/>
              </a:p>
            </p:txBody>
          </p:sp>
        </p:grpSp>
        <p:sp>
          <p:nvSpPr>
            <p:cNvPr id="10" name="Rectangle 9"/>
            <p:cNvSpPr/>
            <p:nvPr/>
          </p:nvSpPr>
          <p:spPr>
            <a:xfrm>
              <a:off x="2362200" y="1752600"/>
              <a:ext cx="3962400" cy="19440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83258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Biharmonic Equation</a:t>
            </a:r>
          </a:p>
        </p:txBody>
      </p:sp>
      <p:grpSp>
        <p:nvGrpSpPr>
          <p:cNvPr id="7" name="Group 6"/>
          <p:cNvGrpSpPr/>
          <p:nvPr/>
        </p:nvGrpSpPr>
        <p:grpSpPr>
          <a:xfrm>
            <a:off x="1676400" y="1524000"/>
            <a:ext cx="5283708" cy="2085276"/>
            <a:chOff x="1676400" y="2286000"/>
            <a:chExt cx="5283708" cy="2085276"/>
          </a:xfrm>
        </p:grpSpPr>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76400" y="2286000"/>
              <a:ext cx="5283708" cy="1024128"/>
            </a:xfrm>
            <a:prstGeom prst="rect">
              <a:avLst/>
            </a:prstGeom>
          </p:spPr>
        </p:pic>
        <p:sp>
          <p:nvSpPr>
            <p:cNvPr id="5" name="TextBox 4"/>
            <p:cNvSpPr txBox="1"/>
            <p:nvPr/>
          </p:nvSpPr>
          <p:spPr>
            <a:xfrm>
              <a:off x="1828800" y="3559643"/>
              <a:ext cx="4803687" cy="369332"/>
            </a:xfrm>
            <a:prstGeom prst="rect">
              <a:avLst/>
            </a:prstGeom>
            <a:noFill/>
          </p:spPr>
          <p:txBody>
            <a:bodyPr wrap="none" rtlCol="0">
              <a:spAutoFit/>
            </a:bodyPr>
            <a:lstStyle/>
            <a:p>
              <a:r>
                <a:rPr lang="en-US" dirty="0"/>
                <a:t>13-point central difference formula </a:t>
              </a:r>
              <a:r>
                <a:rPr lang="en-US" dirty="0" smtClean="0"/>
                <a:t>approximates</a:t>
              </a:r>
              <a:endParaRPr lang="en-US" dirty="0"/>
            </a:p>
          </p:txBody>
        </p:sp>
        <p:pic>
          <p:nvPicPr>
            <p:cNvPr id="6" name="Picture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971800" y="3985704"/>
              <a:ext cx="2200656" cy="385572"/>
            </a:xfrm>
            <a:prstGeom prst="rect">
              <a:avLst/>
            </a:prstGeom>
          </p:spPr>
        </p:pic>
      </p:grpSp>
      <p:sp>
        <p:nvSpPr>
          <p:cNvPr id="8" name="TextBox 7"/>
          <p:cNvSpPr txBox="1"/>
          <p:nvPr/>
        </p:nvSpPr>
        <p:spPr>
          <a:xfrm>
            <a:off x="1447800" y="3886200"/>
            <a:ext cx="6533327" cy="646331"/>
          </a:xfrm>
          <a:prstGeom prst="rect">
            <a:avLst/>
          </a:prstGeom>
          <a:noFill/>
        </p:spPr>
        <p:txBody>
          <a:bodyPr wrap="none" rtlCol="0">
            <a:spAutoFit/>
          </a:bodyPr>
          <a:lstStyle/>
          <a:p>
            <a:r>
              <a:rPr lang="en-US" dirty="0" smtClean="0"/>
              <a:t>Approximate </a:t>
            </a:r>
            <a:r>
              <a:rPr lang="en-US" dirty="0"/>
              <a:t>the normal derivative on each side of the </a:t>
            </a:r>
            <a:r>
              <a:rPr lang="en-US" dirty="0" smtClean="0"/>
              <a:t>square</a:t>
            </a:r>
          </a:p>
          <a:p>
            <a:r>
              <a:rPr lang="en-US" dirty="0" smtClean="0"/>
              <a:t>by </a:t>
            </a:r>
            <a:r>
              <a:rPr lang="en-US" dirty="0"/>
              <a:t>reflecting the first interior set of grid points across the </a:t>
            </a:r>
            <a:r>
              <a:rPr lang="en-US" dirty="0" smtClean="0"/>
              <a:t>boundary. </a:t>
            </a:r>
            <a:endParaRPr lang="en-US"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0" y="4809455"/>
            <a:ext cx="3907180" cy="1128741"/>
          </a:xfrm>
          <a:prstGeom prst="rect">
            <a:avLst/>
          </a:prstGeom>
        </p:spPr>
      </p:pic>
    </p:spTree>
    <p:extLst>
      <p:ext uri="{BB962C8B-B14F-4D97-AF65-F5344CB8AC3E}">
        <p14:creationId xmlns:p14="http://schemas.microsoft.com/office/powerpoint/2010/main" val="21309761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The Biharmonic Equation</a:t>
            </a:r>
          </a:p>
        </p:txBody>
      </p:sp>
      <p:sp>
        <p:nvSpPr>
          <p:cNvPr id="3" name="Content Placeholder 2"/>
          <p:cNvSpPr>
            <a:spLocks noGrp="1"/>
          </p:cNvSpPr>
          <p:nvPr>
            <p:ph idx="1"/>
          </p:nvPr>
        </p:nvSpPr>
        <p:spPr>
          <a:xfrm>
            <a:off x="457200" y="837088"/>
            <a:ext cx="8229600" cy="4525963"/>
          </a:xfrm>
        </p:spPr>
        <p:txBody>
          <a:bodyPr/>
          <a:lstStyle/>
          <a:p>
            <a:r>
              <a:rPr lang="en-US" dirty="0" smtClean="0"/>
              <a:t>The coefficient matrix is an ill-conditioned </a:t>
            </a:r>
            <a:r>
              <a:rPr lang="en-US" dirty="0"/>
              <a:t>positive definite </a:t>
            </a:r>
            <a:r>
              <a:rPr lang="en-US" i="1" dirty="0" smtClean="0"/>
              <a:t>(n-1)</a:t>
            </a:r>
            <a:r>
              <a:rPr lang="en-US" i="1" baseline="30000" dirty="0" smtClean="0"/>
              <a:t>2</a:t>
            </a:r>
            <a:r>
              <a:rPr lang="en-US" i="1" dirty="0" smtClean="0"/>
              <a:t> </a:t>
            </a:r>
            <a:r>
              <a:rPr lang="en-US" i="1" dirty="0"/>
              <a:t>× </a:t>
            </a:r>
            <a:r>
              <a:rPr lang="en-US" i="1" dirty="0" smtClean="0"/>
              <a:t>(n-1)</a:t>
            </a:r>
            <a:r>
              <a:rPr lang="en-US" i="1" baseline="30000" dirty="0" smtClean="0"/>
              <a:t>2</a:t>
            </a:r>
            <a:r>
              <a:rPr lang="en-US" dirty="0" smtClean="0"/>
              <a:t> </a:t>
            </a:r>
            <a:r>
              <a:rPr lang="en-US" dirty="0"/>
              <a:t>block</a:t>
            </a:r>
            <a:r>
              <a:rPr lang="en-US" i="1" dirty="0"/>
              <a:t> </a:t>
            </a:r>
            <a:r>
              <a:rPr lang="en-US" dirty="0" err="1"/>
              <a:t>pentadiagonal</a:t>
            </a:r>
            <a:r>
              <a:rPr lang="en-US" dirty="0"/>
              <a:t> </a:t>
            </a:r>
            <a:r>
              <a:rPr lang="en-US" dirty="0" smtClean="0"/>
              <a:t>matrix </a:t>
            </a:r>
            <a:r>
              <a:rPr lang="en-US" dirty="0"/>
              <a:t>of the </a:t>
            </a:r>
            <a:r>
              <a:rPr lang="en-US" dirty="0" smtClean="0"/>
              <a:t>form</a:t>
            </a:r>
          </a:p>
          <a:p>
            <a:endParaRPr lang="en-US" dirty="0"/>
          </a:p>
          <a:p>
            <a:endParaRPr lang="en-US" dirty="0" smtClean="0"/>
          </a:p>
          <a:p>
            <a:r>
              <a:rPr lang="en-US" dirty="0" smtClean="0"/>
              <a:t>For </a:t>
            </a:r>
            <a:r>
              <a:rPr lang="en-US" i="1" dirty="0" smtClean="0"/>
              <a:t>n = 7</a:t>
            </a:r>
            <a:r>
              <a:rPr lang="en-US" dirty="0" smtClean="0"/>
              <a:t>, the blocks are</a:t>
            </a:r>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590800" y="2362790"/>
            <a:ext cx="2590800" cy="147456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676400" y="4343400"/>
            <a:ext cx="4862513" cy="2340293"/>
          </a:xfrm>
          <a:prstGeom prst="rect">
            <a:avLst/>
          </a:prstGeom>
        </p:spPr>
      </p:pic>
    </p:spTree>
    <p:extLst>
      <p:ext uri="{BB962C8B-B14F-4D97-AF65-F5344CB8AC3E}">
        <p14:creationId xmlns:p14="http://schemas.microsoft.com/office/powerpoint/2010/main" val="7516502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a:t>The Biharmonic Equation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09800" y="1143000"/>
            <a:ext cx="4378777" cy="4525963"/>
          </a:xfrm>
        </p:spPr>
      </p:pic>
      <p:sp>
        <p:nvSpPr>
          <p:cNvPr id="5" name="TextBox 4"/>
          <p:cNvSpPr txBox="1"/>
          <p:nvPr/>
        </p:nvSpPr>
        <p:spPr>
          <a:xfrm>
            <a:off x="3075203" y="5943600"/>
            <a:ext cx="2647969" cy="369332"/>
          </a:xfrm>
          <a:prstGeom prst="rect">
            <a:avLst/>
          </a:prstGeom>
          <a:noFill/>
        </p:spPr>
        <p:txBody>
          <a:bodyPr wrap="none" rtlCol="0">
            <a:spAutoFit/>
          </a:bodyPr>
          <a:lstStyle/>
          <a:p>
            <a:r>
              <a:rPr lang="en-US" dirty="0" smtClean="0"/>
              <a:t>36 x 36 Biharmonic Matrix</a:t>
            </a:r>
            <a:endParaRPr lang="en-US" dirty="0"/>
          </a:p>
        </p:txBody>
      </p:sp>
    </p:spTree>
    <p:extLst>
      <p:ext uri="{BB962C8B-B14F-4D97-AF65-F5344CB8AC3E}">
        <p14:creationId xmlns:p14="http://schemas.microsoft.com/office/powerpoint/2010/main" val="19878750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Biharmonic Equation</a:t>
            </a:r>
          </a:p>
        </p:txBody>
      </p:sp>
      <p:sp>
        <p:nvSpPr>
          <p:cNvPr id="3" name="Content Placeholder 2"/>
          <p:cNvSpPr>
            <a:spLocks noGrp="1"/>
          </p:cNvSpPr>
          <p:nvPr>
            <p:ph idx="1"/>
          </p:nvPr>
        </p:nvSpPr>
        <p:spPr/>
        <p:txBody>
          <a:bodyPr/>
          <a:lstStyle/>
          <a:p>
            <a:r>
              <a:rPr lang="en-US" dirty="0" smtClean="0"/>
              <a:t>For</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the solution is </a:t>
            </a:r>
            <a:endParaRPr lang="en-US" dirty="0"/>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24000" y="2133600"/>
            <a:ext cx="5260848" cy="1173480"/>
          </a:xfrm>
          <a:prstGeom prst="rect">
            <a:avLst/>
          </a:prstGeom>
        </p:spPr>
      </p:pic>
      <p:pic>
        <p:nvPicPr>
          <p:cNvPr id="7" name="Picture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438400" y="4252563"/>
            <a:ext cx="4030980" cy="309372"/>
          </a:xfrm>
          <a:prstGeom prst="rect">
            <a:avLst/>
          </a:prstGeom>
        </p:spPr>
      </p:pic>
    </p:spTree>
    <p:extLst>
      <p:ext uri="{BB962C8B-B14F-4D97-AF65-F5344CB8AC3E}">
        <p14:creationId xmlns:p14="http://schemas.microsoft.com/office/powerpoint/2010/main" val="42143083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Biharmonic Equation</a:t>
            </a:r>
          </a:p>
        </p:txBody>
      </p:sp>
      <p:sp>
        <p:nvSpPr>
          <p:cNvPr id="3" name="Content Placeholder 2"/>
          <p:cNvSpPr>
            <a:spLocks noGrp="1"/>
          </p:cNvSpPr>
          <p:nvPr>
            <p:ph idx="1"/>
          </p:nvPr>
        </p:nvSpPr>
        <p:spPr/>
        <p:txBody>
          <a:bodyPr/>
          <a:lstStyle/>
          <a:p>
            <a:r>
              <a:rPr lang="en-US" dirty="0" smtClean="0"/>
              <a:t>In </a:t>
            </a:r>
            <a:r>
              <a:rPr lang="en-US" dirty="0"/>
              <a:t>the software distribution, the functions </a:t>
            </a:r>
            <a:r>
              <a:rPr lang="en-US" dirty="0" err="1">
                <a:latin typeface="Courier New" panose="02070309020205020404" pitchFamily="49" charset="0"/>
                <a:cs typeface="Courier New" panose="02070309020205020404" pitchFamily="49" charset="0"/>
              </a:rPr>
              <a:t>biharmonic_op</a:t>
            </a:r>
            <a:r>
              <a:rPr lang="en-US" dirty="0"/>
              <a:t> and </a:t>
            </a:r>
            <a:r>
              <a:rPr lang="en-US" dirty="0" err="1">
                <a:latin typeface="Courier New" panose="02070309020205020404" pitchFamily="49" charset="0"/>
                <a:cs typeface="Courier New" panose="02070309020205020404" pitchFamily="49" charset="0"/>
              </a:rPr>
              <a:t>biharmonic</a:t>
            </a:r>
            <a:r>
              <a:rPr lang="en-US" dirty="0"/>
              <a:t> build the </a:t>
            </a:r>
            <a:r>
              <a:rPr lang="en-US" dirty="0" err="1"/>
              <a:t>biharmonic</a:t>
            </a:r>
            <a:r>
              <a:rPr lang="en-US" dirty="0"/>
              <a:t> coefficient matrix and use the preconditioned conjugate gradient method to approximate the </a:t>
            </a:r>
            <a:r>
              <a:rPr lang="en-US" dirty="0" smtClean="0"/>
              <a:t>solution. </a:t>
            </a:r>
            <a:endParaRPr lang="en-US" dirty="0"/>
          </a:p>
        </p:txBody>
      </p:sp>
    </p:spTree>
    <p:extLst>
      <p:ext uri="{BB962C8B-B14F-4D97-AF65-F5344CB8AC3E}">
        <p14:creationId xmlns:p14="http://schemas.microsoft.com/office/powerpoint/2010/main" val="40100979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Biharmonic Equation</a:t>
            </a:r>
          </a:p>
        </p:txBody>
      </p:sp>
      <p:pic>
        <p:nvPicPr>
          <p:cNvPr id="13" name="Picture 12"/>
          <p:cNvPicPr>
            <a:picLocks noChangeAspect="1"/>
          </p:cNvPicPr>
          <p:nvPr/>
        </p:nvPicPr>
        <p:blipFill>
          <a:blip r:embed="rId2"/>
          <a:stretch>
            <a:fillRect/>
          </a:stretch>
        </p:blipFill>
        <p:spPr>
          <a:xfrm>
            <a:off x="457200" y="1772293"/>
            <a:ext cx="4000500" cy="3000375"/>
          </a:xfrm>
          <a:prstGeom prst="rect">
            <a:avLst/>
          </a:prstGeom>
        </p:spPr>
      </p:pic>
      <p:pic>
        <p:nvPicPr>
          <p:cNvPr id="14" name="Picture 13"/>
          <p:cNvPicPr>
            <a:picLocks noChangeAspect="1"/>
          </p:cNvPicPr>
          <p:nvPr/>
        </p:nvPicPr>
        <p:blipFill>
          <a:blip r:embed="rId3"/>
          <a:stretch>
            <a:fillRect/>
          </a:stretch>
        </p:blipFill>
        <p:spPr>
          <a:xfrm>
            <a:off x="4191000" y="1772292"/>
            <a:ext cx="4000500" cy="3000375"/>
          </a:xfrm>
          <a:prstGeom prst="rect">
            <a:avLst/>
          </a:prstGeom>
        </p:spPr>
      </p:pic>
    </p:spTree>
    <p:extLst>
      <p:ext uri="{BB962C8B-B14F-4D97-AF65-F5344CB8AC3E}">
        <p14:creationId xmlns:p14="http://schemas.microsoft.com/office/powerpoint/2010/main" val="25082631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253.5"/>
  <p:tag name="ORIGINALWIDTH" val="1182.75"/>
  <p:tag name="LATEXADDIN" val="\documentclass{article}&#10;\usepackage{amsmath}&#10;\pagestyle{empty}&#10;\begin{document}&#10;&#10;\[&#10;\phi\left(x\right)=\frac{1}{2}x^{T}Ax-x^{T}b&#10;\]&#10;&#10;&#10;&#10;\end{document}"/>
  <p:tag name="IGUANATEXSIZE" val="20"/>
  <p:tag name="IGUANATEXCURSOR" val="132"/>
</p:tagLst>
</file>

<file path=ppt/tags/tag10.xml><?xml version="1.0" encoding="utf-8"?>
<p:tagLst xmlns:a="http://schemas.openxmlformats.org/drawingml/2006/main" xmlns:r="http://schemas.openxmlformats.org/officeDocument/2006/relationships" xmlns:p="http://schemas.openxmlformats.org/presentationml/2006/main">
  <p:tag name="ORIGINALHEIGHT" val="102"/>
  <p:tag name="ORIGINALWIDTH" val="1248.75"/>
  <p:tag name="LATEXADDIN" val="\documentclass{article}&#10;\usepackage{amsmath}&#10;\pagestyle{empty}&#10;\begin{document}&#10;&#10;$x_{i+2}=x_{i+1}+\alpha_{i+1}r_{i+1}$&#10;&#10;&#10;\end{document}"/>
  <p:tag name="IGUANATEXSIZE" val="20"/>
  <p:tag name="IGUANATEXCURSOR" val="118"/>
</p:tagLst>
</file>

<file path=ppt/tags/tag100.xml><?xml version="1.0" encoding="utf-8"?>
<p:tagLst xmlns:a="http://schemas.openxmlformats.org/drawingml/2006/main" xmlns:r="http://schemas.openxmlformats.org/officeDocument/2006/relationships" xmlns:p="http://schemas.openxmlformats.org/presentationml/2006/main">
  <p:tag name="ORIGINALHEIGHT" val="131.25"/>
  <p:tag name="ORIGINALWIDTH" val="577.5"/>
  <p:tag name="LATEXADDIN" val="\documentclass{article}&#10;\usepackage{amsmath}&#10;\pagestyle{empty}&#10;\begin{document}&#10;&#10;&#10;$\beta=\left\Vert r_{0}\right\Vert _{2}.$&#10;&#10;\end{document}"/>
  <p:tag name="IGUANATEXSIZE" val="20"/>
  <p:tag name="IGUANATEXCURSOR" val="122"/>
</p:tagLst>
</file>

<file path=ppt/tags/tag101.xml><?xml version="1.0" encoding="utf-8"?>
<p:tagLst xmlns:a="http://schemas.openxmlformats.org/drawingml/2006/main" xmlns:r="http://schemas.openxmlformats.org/officeDocument/2006/relationships" xmlns:p="http://schemas.openxmlformats.org/presentationml/2006/main">
  <p:tag name="ORIGINALHEIGHT" val="153.75"/>
  <p:tag name="ORIGINALWIDTH" val="485.25"/>
  <p:tag name="LATEXADDIN" val="\documentclass{article}&#10;\usepackage{amsmath}&#10;\pagestyle{empty}&#10;\begin{document}&#10;&#10;&#10;$q_{1}=\frac{r_{0}}{\left\Vert r_{0}\right\Vert }$&#10;&#10;\end{document}"/>
  <p:tag name="IGUANATEXSIZE" val="20"/>
  <p:tag name="IGUANATEXCURSOR" val="132"/>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gmresb} {A,b,$x_{0}$,m,tol,maxiter}&#10;\State&#10;\Comment {Solve Ax = b using the GMRES method}&#10;\State&#10;\Comment {Input: $n\times n$ matrix A, $n\times1$ vector b,}&#10;\State&#10;\Comment {initial approximation $x_{0}$, integer m &lt; n,}&#10;\State&#10;\Comment {error tolerance tol, and the maximum number of iterations, maxiter.}&#10;\State&#10;\Comment {Output: Approximate solution $x_{m}$, associated residual r,}&#10;\State&#10;\Comment {and iter, the number of iterations required.}&#10;\State&#10;\Comment {iter = -1 if the tolerance was not satisfied.}&#10;\EndFunction&#10;\end{algorithmic}&#10;\end{algorithm}&#10;\end{document}"/>
  <p:tag name="FILENAME" val="TP_tmp"/>
  <p:tag name="FORMAT" val="png16m"/>
  <p:tag name="RES" val="1200"/>
  <p:tag name="BLEND" val="0"/>
  <p:tag name="TRANSPARENT" val="1"/>
  <p:tag name="TBUG" val="1"/>
  <p:tag name="ALLOWFS" val="0"/>
  <p:tag name="ORIGWIDTH" val="345"/>
  <p:tag name="PICTUREFILESIZE" val="102483"/>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gmresb} {A,b,$x_{0}$,m,tol,maxiter}&#10;\State&#10;iter = 1&#10;\While {iter $\leq$ maxiter}&#10;\State&#10;$r=b-Ax_{0}$&#10;\State&#10;$\left[\begin{array}{cc} Q_{m+1} &amp; \overline{H_{m}}\end{array}\right]=arnoldi\left(A,\, r,\, m\right)$&#10;\State&#10;$\beta=\left\Vert r\right\Vert _{2}$&#10;\State&#10;Solve the $\left(m+1\right)\times m$ least-squares problem $\overline{H_{m}}y_{m}=\beta e_{1}$&#10;\State&#10;using Givens rotations that take advantage of the upper&#10;\State&#10;Hessenberg structure of $\overline{H_{m}}$&#10;\State&#10;$x_{m}=x_{0}+Q_{m}y_{m}$&#10;\State&#10;$r=\left\Vert b-Ax_{m}\right\Vert _{2}$&#10;\If {$r &lt; tol$}&#10;\State&#10;return [$x_{m}$,r,iter]&#10;\EndIf&#10;\State&#10;$x_{0}=x_{m}$&#10;\State&#10;iter = iter + 1&#10;\EndWhile&#10;\State&#10;iter = -1&#10;\State&#10;$\mathsf{return\,\left[x_{m},\, r,\, iter\right]}$&#10;\EndFunction&#10;\end{algorithmic}&#10;\end{algorithm}&#10;&#10;\end{document}"/>
  <p:tag name="FILENAME" val="TP_tmp"/>
  <p:tag name="FORMAT" val="png16m"/>
  <p:tag name="RES" val="1200"/>
  <p:tag name="BLEND" val="0"/>
  <p:tag name="TRANSPARENT" val="1"/>
  <p:tag name="TBUG" val="1"/>
  <p:tag name="ALLOWFS" val="0"/>
  <p:tag name="ORIGWIDTH" val="345"/>
  <p:tag name="PICTUREFILESIZE" val="146361"/>
</p:tagLst>
</file>

<file path=ppt/tags/tag104.xml><?xml version="1.0" encoding="utf-8"?>
<p:tagLst xmlns:a="http://schemas.openxmlformats.org/drawingml/2006/main" xmlns:r="http://schemas.openxmlformats.org/officeDocument/2006/relationships" xmlns:p="http://schemas.openxmlformats.org/presentationml/2006/main">
  <p:tag name="ORIGINALHEIGHT" val="3972.75"/>
  <p:tag name="ORIGINALWIDTH" val="4301.25"/>
  <p:tag name="LATEXADDIN" val="\documentclass{article}&#10;\usepackage{amsmath}&#10;\usepackage{listings}&#10;\pagestyle{empty}&#10;\begin{document}&#10;&#10;\noindent \textbf{Example:} A\index{Toeplitz matrix}\index{matrix!Toeplitz} \emph{Toeplitz matrix}&#10;is a matrix in which each diagonal from left to right is constant.&#10;For instance,&#10;&#10;\[&#10;\left[\begin{array}{cccc}&#10;1 &amp; 2 &amp; 8 &amp; -1\\&#10;3 &amp; 1 &amp; 2 &amp; 8\\&#10;8 &amp; 3 &amp; 1 &amp; 2\\&#10;7 &amp; 8 &amp; 3 &amp; 1&#10;\end{array}\right]&#10;\]&#10;is a Toeplitz matrix. The following MATLAB statements create a $1000\times1000$&#10;pentadiagonal sparse Toeplitz matrix with a small condition number.&#10;As you can see, \texttt{gmresb} works quite well with m = 50, tol&#10;= $1.0\times10^{-14}$ and a maximum of 25 iterations. The method&#10;actually required 11 iterations and obtained a residual of $9.6893\times10^{-15}$.&#10;&#10;\lstset{&#10;basicstyle=\footnotesize&#10;}&#10;\begin{lstlisting}&#10;&gt;&gt; P = gallery('toeppen',1000);&#10;&gt;&gt; condest(P)&#10;&#10;ans =&#10;   23.0495&#10;&#10;&gt;&gt; b = rand(1000,1);&#10;&gt;&gt; x0 = ones(1000,1);&#10;&gt;&gt; [x r iter] = gmresb(P,b,x0,50,1.0e-14,25);&#10;&gt;&gt; r&#10;&#10;r =&#10;  9.6893e-015&#10;&#10;&gt;&gt; iter&#10;&#10;iter =&#10;    11&#10;\end{lstlisting}&#10;&#10;&#10;\end{document}"/>
  <p:tag name="IGUANATEXSIZE" val="20"/>
  <p:tag name="IGUANATEXCURSOR" val="66"/>
</p:tagLst>
</file>

<file path=ppt/tags/tag105.xml><?xml version="1.0" encoding="utf-8"?>
<p:tagLst xmlns:a="http://schemas.openxmlformats.org/drawingml/2006/main" xmlns:r="http://schemas.openxmlformats.org/officeDocument/2006/relationships" xmlns:p="http://schemas.openxmlformats.org/presentationml/2006/main">
  <p:tag name="ORIGINALHEIGHT" val="126"/>
  <p:tag name="ORIGINALWIDTH" val="372.75"/>
  <p:tag name="LATEXADDIN" val="\documentclass{article}&#10;\usepackage{amsmath}&#10;\pagestyle{empty}&#10;\begin{document}&#10;&#10;$a_{ij}\neq0$&#10;&#10;&#10;\end{document}"/>
  <p:tag name="IGUANATEXSIZE" val="20"/>
  <p:tag name="IGUANATEXCURSOR" val="94"/>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ilub} {A}&#10;\State&#10;\Comment {Compute an incomplete LU decomposition}&#10;\State&#10;\Comment {Input: $n\times n$ matrix A}&#10;\State&#10;\Comment {Output: lower triangular matrix L and upper triangular matrix U.}&#10;\For {i = 2:n}&#10;\For {j = 1:i-1}&#10;\If {$a_{ij}\neq0$}&#10;\State&#10;$a_{ij}=a_{ij}/a_{jj}$&#10;\For {k = j+1:n}&#10;\If {$a_{ik}\neq0$}&#10;\State&#10;$a_{ik}=a_{ik}-a_{ij}a_{jk}$&#10;\EndIf&#10;\EndFor&#10;\EndIf&#10;\EndFor&#10;\EndFor&#10;\EndFunction&#10;\end{algorithmic}&#10;\end{algorithm}&#10;&#10;\end{document}"/>
  <p:tag name="FILENAME" val="TP_tmp"/>
  <p:tag name="FORMAT" val="png16m"/>
  <p:tag name="RES" val="1200"/>
  <p:tag name="BLEND" val="0"/>
  <p:tag name="TRANSPARENT" val="1"/>
  <p:tag name="TBUG" val="1"/>
  <p:tag name="ALLOWFS" val="0"/>
  <p:tag name="ORIGWIDTH" val="345"/>
  <p:tag name="PICTUREFILESIZE" val="117070"/>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ilub} {A}&#10;\State&#10;U = upper triangular portion of A&#10;\State&#10;L = portion of A below the main diagonal&#10;\State&#10;\For {i = 1:n}&#10;\State&#10;$l_{ii}=1$&#10;\EndFor&#10;\EndFunction&#10;\end{algorithmic}&#10;\end{algorithm}&#10;\end{document}"/>
  <p:tag name="FILENAME" val="TP_tmp"/>
  <p:tag name="FORMAT" val="png16m"/>
  <p:tag name="RES" val="1200"/>
  <p:tag name="BLEND" val="0"/>
  <p:tag name="TRANSPARENT" val="1"/>
  <p:tag name="TBUG" val="1"/>
  <p:tag name="ALLOWFS" val="0"/>
  <p:tag name="ORIGWIDTH" val="345"/>
  <p:tag name="PICTUREFILESIZE" val="52164"/>
</p:tagLst>
</file>

<file path=ppt/tags/tag108.xml><?xml version="1.0" encoding="utf-8"?>
<p:tagLst xmlns:a="http://schemas.openxmlformats.org/drawingml/2006/main" xmlns:r="http://schemas.openxmlformats.org/officeDocument/2006/relationships" xmlns:p="http://schemas.openxmlformats.org/presentationml/2006/main">
  <p:tag name="ORIGINALHEIGHT" val="366"/>
  <p:tag name="ORIGINALWIDTH" val="1363.5"/>
  <p:tag name="LATEXADDIN" val="\documentclass{article}&#10;\usepackage{amsmath}&#10;\pagestyle{empty}&#10;\begin{document}&#10;&#10;&#10;\begin{flalign*}&#10;\left(LU\right)^{-1}Ax=\left(LU\right)^{-1}b\\&#10;\left(L^{-1}AU^{-1}\right)\left(Ux\right)=L^{-1}b&#10;\end{flalign*}&#10;&#10;&#10;\end{document}"/>
  <p:tag name="IGUANATEXSIZE" val="20"/>
  <p:tag name="IGUANATEXCURSOR" val="211"/>
</p:tagLst>
</file>

<file path=ppt/tags/tag109.xml><?xml version="1.0" encoding="utf-8"?>
<p:tagLst xmlns:a="http://schemas.openxmlformats.org/drawingml/2006/main" xmlns:r="http://schemas.openxmlformats.org/officeDocument/2006/relationships" xmlns:p="http://schemas.openxmlformats.org/presentationml/2006/main">
  <p:tag name="ORIGINALHEIGHT" val="486"/>
  <p:tag name="ORIGINALWIDTH" val="801.75"/>
  <p:tag name="LATEXADDIN" val="\documentclass{article}&#10;\usepackage{amsmath}&#10;\pagestyle{empty}&#10;\begin{document}&#10;&#10;\begin{eqnarray*}&#10;\overline{A}=L^{-1}AU^{-1}\\&#10;\overline{b}=L^{-1}b\\&#10;\overline{x}=Ux&#10;\end{eqnarray*}&#10;&#10;&#10;\end{document}"/>
  <p:tag name="IGUANATEXSIZE" val="20"/>
  <p:tag name="IGUANATEXCURSOR" val="18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steepestDescent} {A,b,$x_{0}$,tol,maxiter}&#10;\State&#10;\Comment {Solve Ax = b using the steepest descent method.}&#10;\State&#10;\Comment {Input: Matrix A, right-hand side b, initial approximation $x_{0}$,}&#10;\State&#10;\Comment {error tolerance tol, and maximum number of iterations maxiter.}&#10;\State&#10;\Comment {Output: Approximate solution x, norm of the residual $\left\Vert b-Ax\right\Vert _{2}$,}&#10;\State&#10;\Comment {and the number of iterations required.}&#10;\State&#10;\Comment {If the method does not converge, iter = -1.}&#10;\State&#10;$r_0$ = b - A$x_0$&#10;\State&#10;iter = 1&#10;\State&#10;i = 0&#10;\EndFunction&#10;\end{algorithmic}&#10;\end{algorithm}&#10;\end{document}"/>
  <p:tag name="FILENAME" val="TP_tmp"/>
  <p:tag name="FORMAT" val="png16m"/>
  <p:tag name="RES" val="1200"/>
  <p:tag name="BLEND" val="0"/>
  <p:tag name="TRANSPARENT" val="1"/>
  <p:tag name="TBUG" val="1"/>
  <p:tag name="ALLOWFS" val="0"/>
  <p:tag name="ORIGWIDTH" val="345"/>
  <p:tag name="PICTUREFILESIZE" val="110072"/>
</p:tagLst>
</file>

<file path=ppt/tags/tag110.xml><?xml version="1.0" encoding="utf-8"?>
<p:tagLst xmlns:a="http://schemas.openxmlformats.org/drawingml/2006/main" xmlns:r="http://schemas.openxmlformats.org/officeDocument/2006/relationships" xmlns:p="http://schemas.openxmlformats.org/presentationml/2006/main">
  <p:tag name="ORIGINALHEIGHT" val="130.5"/>
  <p:tag name="ORIGINALWIDTH" val="409.5"/>
  <p:tag name="LATEXADDIN" val="\documentclass{article}&#10;\usepackage{amsmath}&#10;\pagestyle{empty}&#10;\begin{document}&#10;&#10;\[&#10;\overline{A}\overline{x}=\overline{b},&#10;\]&#10;&#10;&#10;\end{document}"/>
  <p:tag name="IGUANATEXSIZE" val="20"/>
  <p:tag name="IGUANATEXCURSOR" val="125"/>
</p:tagLst>
</file>

<file path=ppt/tags/tag111.xml><?xml version="1.0" encoding="utf-8"?>
<p:tagLst xmlns:a="http://schemas.openxmlformats.org/drawingml/2006/main" xmlns:r="http://schemas.openxmlformats.org/officeDocument/2006/relationships" xmlns:p="http://schemas.openxmlformats.org/presentationml/2006/main">
  <p:tag name="ORIGINALHEIGHT" val="108.75"/>
  <p:tag name="ORIGINALWIDTH" val="546"/>
  <p:tag name="LATEXADDIN" val="\documentclass{article}&#10;\usepackage{amsmath}&#10;\pagestyle{empty}&#10;\begin{document}&#10;&#10;$P\overline{A}=LU.$&#10;&#10;&#10;\end{document}"/>
  <p:tag name="IGUANATEXSIZE" val="20"/>
  <p:tag name="IGUANATEXCURSOR" val="99"/>
</p:tagLst>
</file>

<file path=ppt/tags/tag112.xml><?xml version="1.0" encoding="utf-8"?>
<p:tagLst xmlns:a="http://schemas.openxmlformats.org/drawingml/2006/main" xmlns:r="http://schemas.openxmlformats.org/officeDocument/2006/relationships" xmlns:p="http://schemas.openxmlformats.org/presentationml/2006/main">
  <p:tag name="ORIGINALHEIGHT" val="108.75"/>
  <p:tag name="ORIGINALWIDTH" val="615"/>
  <p:tag name="LATEXADDIN" val="\documentclass{article}&#10;\usepackage{amsmath}&#10;\pagestyle{empty}&#10;\begin{document}&#10;&#10;$\overline{A}=P^{T}LU$&#10;&#10;&#10;\end{document}"/>
  <p:tag name="IGUANATEXSIZE" val="20"/>
  <p:tag name="IGUANATEXCURSOR" val="103"/>
</p:tagLst>
</file>

<file path=ppt/tags/tag113.xml><?xml version="1.0" encoding="utf-8"?>
<p:tagLst xmlns:a="http://schemas.openxmlformats.org/drawingml/2006/main" xmlns:r="http://schemas.openxmlformats.org/officeDocument/2006/relationships" xmlns:p="http://schemas.openxmlformats.org/presentationml/2006/main">
  <p:tag name="ORIGINALHEIGHT" val="623.25"/>
  <p:tag name="ORIGINALWIDTH" val="4121.25"/>
  <p:tag name="LATEXADDIN" val="\documentclass{article}&#10;\usepackage{amsmath}&#10;\pagestyle{empty}&#10;\begin{document}&#10;&#10;\begin{table}[H]&#10;\noindent \begin{centering}&#10;\begin{tabular}{|c|c|c|c|c|}&#10;\hline &#10; &amp; iter &amp; r &amp; time &amp; $\left\Vert x\_DK01R-x\right\Vert _{2}$\tabularnewline&#10;\hline &#10;Solution supplied &amp; - &amp; $6.29\times10^{-16}$ &amp; - &amp; -\tabularnewline&#10;\hline &#10;gmresb &amp; -1(failure) &amp; $5.39\times10^{-10}$ &amp; 6.63 &amp; $9.93\times10^{-11}$\tabularnewline&#10;\hline &#10;mpregmres &amp; 1 &amp; $1.04\times10^{-15}$ &amp; 0.91 &amp; $5.20\times10^{-17}$\tabularnewline&#10;\hline &#10;\end{tabular}&#10;\par\end{centering}&#10;&#10;&#10;\end{table}&#10;&#10;&#10;\end{document}"/>
  <p:tag name="IGUANATEXSIZE" val="20"/>
  <p:tag name="IGUANATEXCURSOR" val="559"/>
</p:tagLst>
</file>

<file path=ppt/tags/tag114.xml><?xml version="1.0" encoding="utf-8"?>
<p:tagLst xmlns:a="http://schemas.openxmlformats.org/drawingml/2006/main" xmlns:r="http://schemas.openxmlformats.org/officeDocument/2006/relationships" xmlns:p="http://schemas.openxmlformats.org/presentationml/2006/main">
  <p:tag name="ORIGINALHEIGHT" val="1006.5"/>
  <p:tag name="ORIGINALWIDTH" val="4291.5"/>
  <p:tag name="LATEXADDIN" val="\documentclass{article}&#10;\usepackage{amsmath}&#10;\pagestyle{empty}&#10;\begin{document}&#10;&#10;\noindent \textbf{Example:} The $903\times903$ nonsymmetric matrix, \texttt{DK01R},&#10;and the right-hand side \texttt{b\_DK01R} were used in a computational fluid dynamics&#10;problem with approximate solution \texttt{x\_DK01R}. The approximate condition number of the matrix is $2.78\times10^{8}$,&#10;so it is ill-conditioned. Using $x_{0}=\left[\begin{array}{ccc}&#10;0 &amp; \ldots &amp; 0\end{array}\right]^{T}$, $m=300$, and $tol=1.0\times10^{-15},\, niter=20$, the solution&#10;was obtained using \texttt{gmresb} and \texttt{mpregmres}. The table&#10;gives the results of comparing the solutions from \texttt{mpregmres}&#10;and \texttt{gmresb} to \texttt{x\_DK01R}.&#10;&#10;&#10;&#10;\end{document}"/>
  <p:tag name="IGUANATEXSIZE" val="20"/>
  <p:tag name="IGUANATEXCURSOR" val="604"/>
</p:tagLst>
</file>

<file path=ppt/tags/tag115.xml><?xml version="1.0" encoding="utf-8"?>
<p:tagLst xmlns:a="http://schemas.openxmlformats.org/drawingml/2006/main" xmlns:r="http://schemas.openxmlformats.org/officeDocument/2006/relationships" xmlns:p="http://schemas.openxmlformats.org/presentationml/2006/main">
  <p:tag name="ORIGINALHEIGHT" val="327.75"/>
  <p:tag name="ORIGINALWIDTH" val="1773.75"/>
  <p:tag name="LATEXADDIN" val="\documentclass{article}&#10;\usepackage{amsmath}&#10;\pagestyle{empty}&#10;\begin{document}&#10;&#10;\begin{eqnarray*}&#10;AT_{m}=Q_{m+1}\overline{T_{m}}\\&#10;AQ_{m}=Q_{m}T_{m}+t_{m+1,m}q_{m+1}e_{m}^{T}&#10;\end{eqnarray*}&#10;&#10;&#10;&#10;\end{document}"/>
  <p:tag name="IGUANATEXSIZE" val="20"/>
  <p:tag name="IGUANATEXCURSOR" val="192"/>
</p:tagLst>
</file>

<file path=ppt/tags/tag116.xml><?xml version="1.0" encoding="utf-8"?>
<p:tagLst xmlns:a="http://schemas.openxmlformats.org/drawingml/2006/main" xmlns:r="http://schemas.openxmlformats.org/officeDocument/2006/relationships" xmlns:p="http://schemas.openxmlformats.org/presentationml/2006/main">
  <p:tag name="ORIGINALHEIGHT" val="125.25"/>
  <p:tag name="ORIGINALWIDTH" val="168"/>
  <p:tag name="LATEXADDIN" val="\documentclass{article}&#10;\usepackage{amsmath}&#10;\pagestyle{empty}&#10;\begin{document}&#10;&#10;&#10;$\overline{T_{m}}$&#10;&#10;\end{document}"/>
  <p:tag name="IGUANATEXSIZE" val="20"/>
  <p:tag name="IGUANATEXCURSOR" val="100"/>
</p:tagLst>
</file>

<file path=ppt/tags/tag117.xml><?xml version="1.0" encoding="utf-8"?>
<p:tagLst xmlns:a="http://schemas.openxmlformats.org/drawingml/2006/main" xmlns:r="http://schemas.openxmlformats.org/officeDocument/2006/relationships" xmlns:p="http://schemas.openxmlformats.org/presentationml/2006/main">
  <p:tag name="ORIGINALHEIGHT" val="1045.5"/>
  <p:tag name="ORIGINALWIDTH" val="4342.5"/>
  <p:tag name="LATEXADDIN" val="\documentclass{article}&#10;\usepackage{amsmath}&#10;\pagestyle{empty}&#10;\begin{document}&#10;&#10;&#10;\[&#10;T_{m}=\left[\begin{array}{ccccc}&#10;\alpha_{1} &amp; \beta_{1}\\&#10;\beta_{1} &amp; \alpha_{2} &amp; \beta_{2}\\&#10; &amp; \beta_{2} &amp; \ddots &amp; \ddots\\&#10; &amp;  &amp; \ddots &amp; \alpha_{m-1} &amp; \beta_{m-1}\\&#10; &amp;  &amp;  &amp; \beta_{m-1} &amp; \alpha_{m}&#10;\end{array}\right],\,\,\overline{T_{m}}=\left[\begin{array}{ccccc}&#10;\alpha_{1} &amp; \beta_{1}\\&#10;\beta_{1} &amp; \alpha_{2} &amp; \beta_{2}\\&#10; &amp; \beta_{2} &amp; \ddots &amp; \ddots\\&#10; &amp;  &amp; \ddots &amp; \alpha_{m-1} &amp; \beta_{m-1}\\&#10; &amp;  &amp;  &amp; \beta_{m-1} &amp; \alpha_{m}\\&#10;0 &amp; 0 &amp; \ldots &amp; 0 &amp; t_{m+1,}&#10;\end{array}\right]&#10;\]&#10;&#10;&#10;\end{document}"/>
  <p:tag name="IGUANATEXSIZE" val="20"/>
  <p:tag name="IGUANATEXCURSOR" val="220"/>
</p:tagLst>
</file>

<file path=ppt/tags/tag118.xml><?xml version="1.0" encoding="utf-8"?>
<p:tagLst xmlns:a="http://schemas.openxmlformats.org/drawingml/2006/main" xmlns:r="http://schemas.openxmlformats.org/officeDocument/2006/relationships" xmlns:p="http://schemas.openxmlformats.org/presentationml/2006/main">
  <p:tag name="ORIGINALHEIGHT" val="321.75"/>
  <p:tag name="ORIGINALWIDTH" val="1437.75"/>
  <p:tag name="LATEXADDIN" val="\documentclass{article}&#10;\usepackage{amsmath}&#10;\pagestyle{empty}&#10;\begin{document}&#10;&#10;\begin{alignat*}{1}&#10;\alpha_{k}=q_{k}^{T}Aq_{k}\\&#10;w=w-\beta_{k-1}q_{k-1}-\alpha_{k}q_{k}.&#10;\end{alignat*}&#10;&#10;&#10;&#10;\end{document}"/>
  <p:tag name="IGUANATEXSIZE" val="20"/>
  <p:tag name="IGUANATEXCURSOR" val="169"/>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lanczos} {$A,$~x$_{0},\, m$}&#10;\State&#10;\Comment {Input: $n\times n$ matrix A, $n\times 1$ column vector $x_{1}$, and integer m}&#10;\State&#10;\Comment {Output: m+1 orthogonal vectors $q_{1},\, q_{2},\,\ldots\,,q_{m+1}$}&#10;\State&#10;\Comment {and an $\left(m+1\right)\times m$ tridiagonal matrix $\overline{T}$}&#10;\State&#10;\State&#10;$q_{0}=0$&#10;\State&#10;$\beta_{0}=0$&#10;\State&#10;$q_{1}=x_{0}/\left\Vert x_{0}\right\Vert _{2}$&#10;\State&#10;\For {k = 1:m}&#10;\State&#10;$w=Aq_{k}$&#10;\State&#10;$\alpha_{k}=q_{k}^{T}w$&#10;\State&#10;$w=w-\beta_{k-1}q_{k-1}-\alpha_{k}q_{k}$&#10;\State&#10;$\beta_{k}=\left\Vert w\right\Vert _{2}$&#10;\State&#10;$q_{k+1}=w/\beta_{k}$&#10;\EndFor&#10;\State&#10;$\overline T(1:m,1:m)$ = diag($\beta$(1:m-1),-1) + diag($\alpha$) + diag($\beta$(1:m-1),1);&#10;\State&#10;$\overline T(m+1,m) = \beta$(m);&#10;\State&#10;$\mathsf{return}\thinspace\left[\begin{array}[t]{cc} Q, &amp; T\end{array}\right]$&#10;\EndFunction&#10;\end{algorithmic}&#10;\end{algorithm}&#10;&#10;\end{document}"/>
  <p:tag name="FILENAME" val="TP_tmp"/>
  <p:tag name="FORMAT" val="png16m"/>
  <p:tag name="RES" val="1200"/>
  <p:tag name="BLEND" val="0"/>
  <p:tag name="TRANSPARENT" val="1"/>
  <p:tag name="TBUG" val="1"/>
  <p:tag name="ALLOWFS" val="0"/>
  <p:tag name="ORIGWIDTH" val="345"/>
  <p:tag name="PICTUREFILESIZE" val="14916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steepestDescent} {A,b,$x_{0}$,tol,maxiter}&#10;\While $\left(\left\Vert r_{i}\right\Vert _{2}\geq tol\right)\: and\:\left(iter\leq maxiter\right)$&#10;\State&#10;$\alpha_{i}=\frac{r_{i}^{T}r_{i}}{r_{i}^{T}Ar_{i}}$&#10;\State&#10;$x_{i+1}=x_{i}+\alpha_{i}r_{i}$&#10;\State&#10;$r_{i+1}=b-Ax_{i+1}$&#10;\State&#10;i = i + 1&#10;\State&#10;iter = iter + 1&#10;\EndWhile&#10;\State&#10;iter = iter-1&#10;\If {$iter\geq numiter$}&#10;iter = -1&#10;\EndIf&#10;\EndFunction&#10;\end{algorithmic}&#10;\end{algorithm}&#10;&#10;\end{document}"/>
  <p:tag name="FILENAME" val="TP_tmp"/>
  <p:tag name="FORMAT" val="png16m"/>
  <p:tag name="RES" val="1200"/>
  <p:tag name="BLEND" val="0"/>
  <p:tag name="TRANSPARENT" val="1"/>
  <p:tag name="TBUG" val="1"/>
  <p:tag name="ALLOWFS" val="0"/>
  <p:tag name="ORIGWIDTH" val="345"/>
  <p:tag name="PICTUREFILESIZE" val="89031"/>
</p:tagLst>
</file>

<file path=ppt/tags/tag120.xml><?xml version="1.0" encoding="utf-8"?>
<p:tagLst xmlns:a="http://schemas.openxmlformats.org/drawingml/2006/main" xmlns:r="http://schemas.openxmlformats.org/officeDocument/2006/relationships" xmlns:p="http://schemas.openxmlformats.org/presentationml/2006/main">
  <p:tag name="ORIGINALHEIGHT" val="84"/>
  <p:tag name="ORIGINALWIDTH" val="1045.5"/>
  <p:tag name="LATEXADDIN" val="\documentclass{article}&#10;\usepackage{amsmath}&#10;\pagestyle{empty}&#10;\begin{document}&#10;&#10;&#10;$q_{1},\, q_{2},\,\ldots\, q_{m},\, q_{m+1}$&#10;&#10;\end{document}"/>
  <p:tag name="IGUANATEXSIZE" val="20"/>
  <p:tag name="IGUANATEXCURSOR" val="126"/>
</p:tagLst>
</file>

<file path=ppt/tags/tag121.xml><?xml version="1.0" encoding="utf-8"?>
<p:tagLst xmlns:a="http://schemas.openxmlformats.org/drawingml/2006/main" xmlns:r="http://schemas.openxmlformats.org/officeDocument/2006/relationships" xmlns:p="http://schemas.openxmlformats.org/presentationml/2006/main">
  <p:tag name="ORIGINALHEIGHT" val="321.75"/>
  <p:tag name="ORIGINALWIDTH" val="1628.25"/>
  <p:tag name="LATEXADDIN" val="\documentclass{article}&#10;\usepackage{amsmath}&#10;\pagestyle{empty}&#10;\begin{document}&#10;&#10;\begin{eqnarray*}&#10;\alpha_{k} &amp; = &amp; q_{k}^{T}Aq_{k}\\&#10;w &amp; = &amp; w-\beta_{k-1}q_{k-1}-\alpha_{k}q_{k}&#10;\end{eqnarray*}&#10;&#10;&#10;&#10;\end{document}"/>
  <p:tag name="IGUANATEXSIZE" val="20"/>
  <p:tag name="IGUANATEXCURSOR" val="195"/>
</p:tagLst>
</file>

<file path=ppt/tags/tag122.xml><?xml version="1.0" encoding="utf-8"?>
<p:tagLst xmlns:a="http://schemas.openxmlformats.org/drawingml/2006/main" xmlns:r="http://schemas.openxmlformats.org/officeDocument/2006/relationships" xmlns:p="http://schemas.openxmlformats.org/presentationml/2006/main">
  <p:tag name="ORIGINALHEIGHT" val="535.5"/>
  <p:tag name="ORIGINALWIDTH" val="881.25"/>
  <p:tag name="LATEXADDIN" val="\documentclass{article}&#10;\usepackage{amsmath}&#10;\providecommand{\problemname}{}&#10;\usepackage{algorithm}&#10;\usepackage{algpseudocode}&#10;\usepackage{listings}&#10;&#10;\pagestyle{empty}&#10;\begin{document}&#10;&#10;\begin{algorithmic}&#10;\For {i = 1:k-1}&#10;\State&#10;$h=q_{i}^{T}w$&#10;\State&#10;$w=w-q_{i}h$&#10;\EndFor&#10;\end{algorithmic}&#10;&#10;&#10;\end{document}"/>
  <p:tag name="IGUANATEXSIZE" val="20"/>
  <p:tag name="IGUANATEXCURSOR" val="149"/>
</p:tagLst>
</file>

<file path=ppt/tags/tag123.xml><?xml version="1.0" encoding="utf-8"?>
<p:tagLst xmlns:a="http://schemas.openxmlformats.org/drawingml/2006/main" xmlns:r="http://schemas.openxmlformats.org/officeDocument/2006/relationships" xmlns:p="http://schemas.openxmlformats.org/presentationml/2006/main">
  <p:tag name="ORIGINALHEIGHT" val="2894.25"/>
  <p:tag name="ORIGINALWIDTH" val="4290.75"/>
  <p:tag name="LATEXADDIN" val="\documentclass{article}&#10;\usepackage{amsmath}&#10;\usepackage{listings}&#10;\pagestyle{empty}&#10;\begin{document}&#10;&#10;\noindent \textbf{Example:} A numerical example using a matrix introduced&#10;by Strako\^{s} demonstrates lack of orthogonality of the&#10;Lanczos vectors. Recall that the eigenvalues of a diagonal matrix&#10;are its diagonal elements. Define a diagonal matrix by the eigenvalues&#10;\[&#10;\lambda_{i}=\lambda_{1}+\left(\frac{i-1}{n-1}\right)\left(\lambda_{n}-\lambda_{1}\right)\rho^{n-i},\,1\leq i\leq n.&#10;\]&#10;The parameter $\rho$ controls the distribution of the eigenvalues&#10;within the interval $\left[\begin{array}{cc}&#10;\lambda_{1} &amp; \lambda_{n}\end{array}\right]$. Create the matrix with n = 30, $\lambda_{1}=0.1$, $\lambda_{n}=100$,&#10;and $\rho=0.8$, that has well-separated large eigenvalues. Execute&#10;$m=n$ steps of the Lanczos process and compute $q_{i}^{T}q_{j},\,1\leq i,\, j\leq n$.&#10;Using exact arithmetic, the Lanczos vectors comprising $Q$ should&#10;form an orthonormal set, so $\left\Vert q_{i}^{T}q_{j}\right\Vert _{2}=0,\, i\neq j$&#10;and $\left\Vert q_{i}^{T}q_{i}\right\Vert _{2}=1$. The first figure on the next page&#10;is a plot of $\left\Vert q_{i}^{T}q_{j}\right\Vert _{2}$ over the&#10;grid 1 $\leq i,\, j\leq n$ without reorthogonalization, and the second figure&#10;plots the same data with reorthogonalization.&#10;Note the large difference between the two plots. Clearly the first figure&#10;shows that the Lanczos vectors lost orthogonality. As further evidence,&#10;if we name the variable $Q$ in the first plot $Q1$ and name $Q$&#10;in the second plot $Q2$, we have&#10;&#10;\lstset{&#10;basicstyle=\footnotesize&#10;}&#10;\begin{lstlisting}&#10;norm(Q1) = 1.41843&#10;norm(Q2) = 1.00000&#10;\end{lstlisting}&#10;&#10;\end{document}"/>
  <p:tag name="IGUANATEXSIZE" val="20"/>
  <p:tag name="IGUANATEXCURSOR" val="1371"/>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minresb} {A,b,$x_{0}$,m,tol,maxiter}&#10;\State&#10;\Comment {Solve Ax = b using the MINRES method}&#10;\State&#10;\Comment {Input: $n\times n$ matrix A, $n\times1$ vector b,}&#10;\State&#10;\Comment {initial approximation $x_{0}$, integer m &lt; n,}&#10;\State&#10;\Comment {error tolerance tol, and the maximum number of iterations, maxiter.}&#10;\State&#10;\Comment {Output: Approximate solution $x_{m}$, associated residual r,}&#10;\State&#10;\Comment {and iter, the number of iterations required.}&#10;\State&#10;\Comment {iter = -1 if the tolerance was not satisfied.}&#10;\EndFunction&#10;\end{algorithmic}&#10;\end{algorithm}&#10;\end{document}"/>
  <p:tag name="FILENAME" val="TP_tmp"/>
  <p:tag name="FORMAT" val="png16m"/>
  <p:tag name="RES" val="1200"/>
  <p:tag name="BLEND" val="0"/>
  <p:tag name="TRANSPARENT" val="1"/>
  <p:tag name="TBUG" val="1"/>
  <p:tag name="ALLOWFS" val="0"/>
  <p:tag name="ORIGWIDTH" val="345"/>
  <p:tag name="PICTUREFILESIZE" val="102181"/>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minresb} {A,b,$x_{0}$,m,tol,maxiter}&#10;\State&#10;iter = 1&#10;\While {iter $\leq$ maxiter}&#10;\State&#10;$r=b-Ax_{0}$&#10;\State&#10;$\left[\begin{array}{cc} Q_{m+1} &amp; \overline{T_{m}}\end{array}\right]=lanczos\left(A,\, r,\, m\right)$&#10;\State&#10;$\beta=\left\Vert r\right\Vert _{2}$&#10;\State&#10;Solve the $\left(m+1\right)\times m$ least-squares problem $\overline{T_{m}}y_{m}=\beta e_{1}$&#10;\State&#10;using Givens rotations that take advantage of the tridiagonal&#10;\State&#10;structure of $\overline{T_{m}}$&#10;\State&#10;$x_{m}=x_{0}+Q_{m}y_{m}$&#10;\State&#10;$r=\left\Vert b-Ax_{m}\right\Vert _{2}$&#10;\If {$r &lt; tol$}&#10;\State&#10;return [$x_{m}$,r,iter]&#10;\EndIf&#10;\State&#10;$x_{0}=x_{m}$&#10;\State&#10;iter = iter + 1&#10;\EndWhile&#10;\State&#10;iter = -1&#10;\State&#10;$\mathsf{return\,\left[x_{m},\, r,\, iter\right]}$&#10;\EndFunction&#10;\end{algorithmic}&#10;\end{algorithm}&#10;\end{document}"/>
  <p:tag name="FILENAME" val="TP_tmp"/>
  <p:tag name="FORMAT" val="png16m"/>
  <p:tag name="RES" val="1200"/>
  <p:tag name="BLEND" val="0"/>
  <p:tag name="TRANSPARENT" val="1"/>
  <p:tag name="TBUG" val="1"/>
  <p:tag name="ALLOWFS" val="0"/>
  <p:tag name="ORIGWIDTH" val="345"/>
  <p:tag name="PICTUREFILESIZE" val="145055"/>
</p:tagLst>
</file>

<file path=ppt/tags/tag126.xml><?xml version="1.0" encoding="utf-8"?>
<p:tagLst xmlns:a="http://schemas.openxmlformats.org/drawingml/2006/main" xmlns:r="http://schemas.openxmlformats.org/officeDocument/2006/relationships" xmlns:p="http://schemas.openxmlformats.org/presentationml/2006/main">
  <p:tag name="ORIGINALHEIGHT" val="1905.75"/>
  <p:tag name="ORIGINALWIDTH" val="4291.5"/>
  <p:tag name="LATEXADDIN" val="\documentclass{article}&#10;\usepackage{amsmath}&#10;\pagestyle{empty}&#10;\begin{document}&#10;&#10;&#10;\noindent \textbf{Example:} The MINRES method was applied to three systems whose matrices are&#10;shown on the next page. In each case, $x_{0}=0$, and b is a vector&#10;with random entries. Matrix (a) has a small condition number.&#10;Using m = 50 and tol = $1.0\times10^{-6}$, one iteration gave a residual&#10;of $3.7\times10^{-10}$. Matrix (b) has a condition number of approximately&#10;772, but with the same parameters, MINRES yielded a residual of $4.7\times10^{-9}$&#10;in three iterations. Matrix (c) is another story. It has an approximate&#10;condition number of $2.3\times10^{4}$ and so is ill-conditioned.&#10;Using the parameters m = 1000 and tol = $1.0\times10^{-6}$, MINRES&#10;gave a residual of $7.3\times10^{-7}$ using fourty iterations. On&#10;the author's system, this required approximately 4 minutes, 39 seconds&#10;of computation. In this situation, it is appropriate to try preconditioned&#10;GMRES. Using m = 50 and tol = $1.0\times10^{-6}$, \texttt{mpregmres}&#10;produced a residual of $1.1\times10^{-12}$ in one iteration requiring&#10;approximately two seconds of computation.&#10;&#10;\end{document}"/>
  <p:tag name="IGUANATEXSIZE" val="20"/>
  <p:tag name="IGUANATEXCURSOR" val="262"/>
</p:tagLst>
</file>

<file path=ppt/tags/tag127.xml><?xml version="1.0" encoding="utf-8"?>
<p:tagLst xmlns:a="http://schemas.openxmlformats.org/drawingml/2006/main" xmlns:r="http://schemas.openxmlformats.org/officeDocument/2006/relationships" xmlns:p="http://schemas.openxmlformats.org/presentationml/2006/main">
  <p:tag name="ORIGINALHEIGHT" val="471.75"/>
  <p:tag name="ORIGINALWIDTH" val="2711.25"/>
  <p:tag name="LATEXADDIN" val="\documentclass{article}&#10;\usepackage{amsmath}&#10;\pagestyle{empty}&#10;\begin{document}&#10;&#10;&#10;\begin{eqnarray*}&#10;-\frac{\partial^{2}u}{\partial x^{2}}-\frac{\partial^{2}u}{\partial y^{2}}=f\left(x,\, y\right)\\&#10;u\left(x,\, y\right)=g\left(x,\, y\right)\,\, on\,\,\partial R,\,\mathsf{where}\: R=\left[0,\,1\right]\times\left[0,\,1\right]&#10;\end{eqnarray*}&#10;&#10;\end{document}"/>
  <p:tag name="IGUANATEXSIZE" val="20"/>
  <p:tag name="IGUANATEXCURSOR" val="340"/>
</p:tagLst>
</file>

<file path=ppt/tags/tag128.xml><?xml version="1.0" encoding="utf-8"?>
<p:tagLst xmlns:a="http://schemas.openxmlformats.org/drawingml/2006/main" xmlns:r="http://schemas.openxmlformats.org/officeDocument/2006/relationships" xmlns:p="http://schemas.openxmlformats.org/presentationml/2006/main">
  <p:tag name="ORIGINALHEIGHT" val="147"/>
  <p:tag name="ORIGINALWIDTH" val="3981.75"/>
  <p:tag name="LATEXADDIN" val="\documentclass{article}&#10;\usepackage{amsmath}&#10;\pagestyle{empty}&#10;\begin{document}&#10;&#10;&#10;\[&#10;-u_{i-1,\, j}-u_{i+1,\, j}+4u_{ij}-u_{i,\, j-1}-u_{i,\, j+1}=h^{2}f\left(x_{i},\, y_{j}\right),\,1\leq i,\, j\leq n-1&#10;\]&#10;&#10;\end{document}"/>
  <p:tag name="IGUANATEXSIZE" val="20"/>
  <p:tag name="IGUANATEXCURSOR" val="202"/>
</p:tagLst>
</file>

<file path=ppt/tags/tag129.xml><?xml version="1.0" encoding="utf-8"?>
<p:tagLst xmlns:a="http://schemas.openxmlformats.org/drawingml/2006/main" xmlns:r="http://schemas.openxmlformats.org/officeDocument/2006/relationships" xmlns:p="http://schemas.openxmlformats.org/presentationml/2006/main">
  <p:tag name="ORIGINALHEIGHT" val="971.25"/>
  <p:tag name="ORIGINALWIDTH" val="1815.75"/>
  <p:tag name="LATEXADDIN" val="\documentclass{article}&#10;\usepackage{amsmath}&#10;\pagestyle{empty}&#10;\begin{document}&#10;&#10;\[&#10;\left[\begin{array}{rrrrrr}&#10;T &amp; -I\\&#10;-I &amp; T\\&#10; &amp; -I &amp; T &amp; -I\\&#10; &amp;  &amp;  &amp; \ddots\\&#10; &amp;  &amp;  &amp; -I &amp; T &amp; -I\\&#10; &amp;  &amp;  &amp;  &amp; -I &amp; T&#10;\end{array}\right],&#10;\]&#10;&#10;\end{document}"/>
  <p:tag name="IGUANATEXSIZE" val="20"/>
  <p:tag name="IGUANATEXCURSOR" val="229"/>
</p:tagLst>
</file>

<file path=ppt/tags/tag13.xml><?xml version="1.0" encoding="utf-8"?>
<p:tagLst xmlns:a="http://schemas.openxmlformats.org/drawingml/2006/main" xmlns:r="http://schemas.openxmlformats.org/officeDocument/2006/relationships" xmlns:p="http://schemas.openxmlformats.org/presentationml/2006/main">
  <p:tag name="ORIGINALHEIGHT" val="299.25"/>
  <p:tag name="ORIGINALWIDTH" val="3261.75"/>
  <p:tag name="LATEXADDIN" val="\documentclass{article}&#10;\usepackage{amsmath}&#10;\pagestyle{empty}&#10;\begin{document}&#10;&#10;&#10;\[&#10;\left(\phi\left(x_{i}\right)+\frac{1}{2}b^{T}A^{-1}b\right)\leq\left(1-\frac{1}{\kappa\left(A\right)}\right)\left(\phi\left(x_{i-1}\right)+\frac{1}{2}b^{T}A^{-1}b\right)&#10;\]&#10;&#10;\end{document}"/>
  <p:tag name="IGUANATEXSIZE" val="20"/>
  <p:tag name="IGUANATEXCURSOR" val="254"/>
</p:tagLst>
</file>

<file path=ppt/tags/tag130.xml><?xml version="1.0" encoding="utf-8"?>
<p:tagLst xmlns:a="http://schemas.openxmlformats.org/drawingml/2006/main" xmlns:r="http://schemas.openxmlformats.org/officeDocument/2006/relationships" xmlns:p="http://schemas.openxmlformats.org/presentationml/2006/main">
  <p:tag name="ORIGINALHEIGHT" val="971.25"/>
  <p:tag name="ORIGINALWIDTH" val="2166"/>
  <p:tag name="LATEXADDIN" val="\documentclass{article}&#10;\usepackage{amsmath}&#10;\pagestyle{empty}&#10;\begin{document}&#10;&#10;\[&#10;T=\left[\begin{array}{cccccc}&#10;4 &amp; -1\\&#10;-1 &amp; 4 &amp; -1\\&#10; &amp; -1 &amp; 4 &amp; -1\\&#10; &amp;  &amp;  &amp; \ddots\\&#10; &amp;  &amp;  &amp; -1 &amp; 4 &amp; -1\\&#10; &amp;  &amp;  &amp;  &amp; -1 &amp; 4&#10;\end{array}\right].&#10;\]&#10;&#10;&#10;\end{document}"/>
  <p:tag name="IGUANATEXSIZE" val="20"/>
  <p:tag name="IGUANATEXCURSOR" val="236"/>
</p:tagLst>
</file>

<file path=ppt/tags/tag131.xml><?xml version="1.0" encoding="utf-8"?>
<p:tagLst xmlns:a="http://schemas.openxmlformats.org/drawingml/2006/main" xmlns:r="http://schemas.openxmlformats.org/officeDocument/2006/relationships" xmlns:p="http://schemas.openxmlformats.org/presentationml/2006/main">
  <p:tag name="ORIGINALHEIGHT" val="300"/>
  <p:tag name="ORIGINALWIDTH" val="1832.25"/>
  <p:tag name="LATEXADDIN" val="\documentclass{article}&#10;\usepackage{amsmath}&#10;\pagestyle{empty}&#10;\begin{document}&#10;&#10;&#10;\[&#10;\frac{\partial^{4}u}{\partial x^{4}}+2\frac{\partial^{4}u}{\partial x^{2}\partial y^{2}}+\frac{\partial^{4}u}{\partial y^{4}}=f\left(x,y\right),&#10;\]&#10;&#10;\end{document}"/>
  <p:tag name="IGUANATEXSIZE" val="20"/>
  <p:tag name="IGUANATEXCURSOR" val="232"/>
</p:tagLst>
</file>

<file path=ppt/tags/tag132.xml><?xml version="1.0" encoding="utf-8"?>
<p:tagLst xmlns:a="http://schemas.openxmlformats.org/drawingml/2006/main" xmlns:r="http://schemas.openxmlformats.org/officeDocument/2006/relationships" xmlns:p="http://schemas.openxmlformats.org/presentationml/2006/main">
  <p:tag name="ORIGINALHEIGHT" val="123.75"/>
  <p:tag name="ORIGINALWIDTH" val="934.5"/>
  <p:tag name="LATEXADDIN" val="\documentclass{article}&#10;\usepackage{amsmath}&#10;\pagestyle{empty}&#10;\begin{document}&#10;&#10;&#10;$R=\left[0,\,1\right]\times\left[0,\,1\right]$&#10;&#10;\end{document}"/>
  <p:tag name="IGUANATEXSIZE" val="20"/>
  <p:tag name="IGUANATEXCURSOR" val="128"/>
</p:tagLst>
</file>

<file path=ppt/tags/tag133.xml><?xml version="1.0" encoding="utf-8"?>
<p:tagLst xmlns:a="http://schemas.openxmlformats.org/drawingml/2006/main" xmlns:r="http://schemas.openxmlformats.org/officeDocument/2006/relationships" xmlns:p="http://schemas.openxmlformats.org/presentationml/2006/main">
  <p:tag name="ORIGINALHEIGHT" val="156.75"/>
  <p:tag name="ORIGINALWIDTH" val="1697.25"/>
  <p:tag name="LATEXADDIN" val="\documentclass{article}&#10;\usepackage{amsmath}&#10;\pagestyle{empty}&#10;\begin{document}&#10;&#10;&#10;\noindent \begin{center}&#10;$u\left(x,\, y\right)=0$ and $\frac{\partial u}{\partial n}=0$ on&#10;$\partial R,$ &#10;\par\end{center}&#10;&#10;&#10;\end{document}"/>
  <p:tag name="IGUANATEXSIZE" val="20"/>
  <p:tag name="IGUANATEXCURSOR" val="185"/>
</p:tagLst>
</file>

<file path=ppt/tags/tag134.xml><?xml version="1.0" encoding="utf-8"?>
<p:tagLst xmlns:a="http://schemas.openxmlformats.org/drawingml/2006/main" xmlns:r="http://schemas.openxmlformats.org/officeDocument/2006/relationships" xmlns:p="http://schemas.openxmlformats.org/presentationml/2006/main">
  <p:tag name="ORIGINALHEIGHT" val="504"/>
  <p:tag name="ORIGINALWIDTH" val="2600.25"/>
  <p:tag name="LATEXADDIN" val="\documentclass{article}&#10;\usepackage{amsmath}&#10;\pagestyle{empty}&#10;\begin{document}&#10;&#10;\begin{eqnarray*}&#10;\left[\right.20u_{ij}-8\left(u_{i-1,\, j}+u_{i+1,\, j}+u_{i,\, j-1}+u_{i,\, j+1}\right)+\\&#10;2\left(u_{i-1,\, j}+u_{i-1,\, j+1}+u_{i+1,\, j-1}+u_{i+1,\, j+1}\right)+\\&#10;\left(u_{i-2,\, j}+u_{i+2,\, j}+u_{i,\, j-2}+u_{i,\, j+2}\right)\left]\right./h^{4}&#10;\end{eqnarray*}&#10;&#10;&#10;\end{document}"/>
  <p:tag name="IGUANATEXSIZE" val="20"/>
  <p:tag name="IGUANATEXCURSOR" val="364"/>
</p:tagLst>
</file>

<file path=ppt/tags/tag135.xml><?xml version="1.0" encoding="utf-8"?>
<p:tagLst xmlns:a="http://schemas.openxmlformats.org/drawingml/2006/main" xmlns:r="http://schemas.openxmlformats.org/officeDocument/2006/relationships" xmlns:p="http://schemas.openxmlformats.org/presentationml/2006/main">
  <p:tag name="ORIGINALHEIGHT" val="189.75"/>
  <p:tag name="ORIGINALWIDTH" val="1083"/>
  <p:tag name="LATEXADDIN" val="\documentclass{article}&#10;\usepackage{amsmath}&#10;\pagestyle{empty}&#10;\begin{document}&#10;&#10;$\frac{\partial^{4}u}{\partial x^{4}}+2\frac{\partial^{4}u}{\partial x^{2}\partial y^{2}}+\frac{\partial^{4}u}{\partial y^{4}}$&#10;&#10;&#10;\end{document}"/>
  <p:tag name="IGUANATEXSIZE" val="20"/>
  <p:tag name="IGUANATEXCURSOR" val="208"/>
</p:tagLst>
</file>

<file path=ppt/tags/tag136.xml><?xml version="1.0" encoding="utf-8"?>
<p:tagLst xmlns:a="http://schemas.openxmlformats.org/drawingml/2006/main" xmlns:r="http://schemas.openxmlformats.org/officeDocument/2006/relationships" xmlns:p="http://schemas.openxmlformats.org/presentationml/2006/main">
  <p:tag name="ORIGINALHEIGHT" val="1419.75"/>
  <p:tag name="ORIGINALWIDTH" val="2494.5"/>
  <p:tag name="LATEXADDIN" val="\documentclass{article}&#10;\usepackage{amsmath}&#10;\pagestyle{empty}&#10;\begin{document}&#10;&#10;\[&#10;A=\frac{1}{h^{4}}\left[\begin{array}{ccccccc}&#10;\ddots &amp; \ddots &amp; \ddots\\&#10; &amp; \ddots &amp; \ddots &amp; \ddots\\&#10;\ddots &amp;  &amp; \ddots &amp; \ddots &amp; \ddots\\&#10; &amp; D &amp; C &amp; B &amp; C &amp; D\\&#10; &amp;  &amp; \ddots &amp; \ddots &amp; \ddots &amp;  &amp; \ddots\\&#10;\\&#10; &amp;  &amp;  &amp;  &amp;  &amp;  &amp; \ddots&#10;\end{array}\right].&#10;\]&#10;&#10;&#10;\end{document}"/>
  <p:tag name="IGUANATEXSIZE" val="20"/>
  <p:tag name="IGUANATEXCURSOR" val="344"/>
</p:tagLst>
</file>

<file path=ppt/tags/tag137.xml><?xml version="1.0" encoding="utf-8"?>
<p:tagLst xmlns:a="http://schemas.openxmlformats.org/drawingml/2006/main" xmlns:r="http://schemas.openxmlformats.org/officeDocument/2006/relationships" xmlns:p="http://schemas.openxmlformats.org/presentationml/2006/main">
  <p:tag name="ORIGINALHEIGHT" val="1842.75"/>
  <p:tag name="ORIGINALWIDTH" val="3828.75"/>
  <p:tag name="LATEXADDIN" val="\documentclass{article}&#10;\usepackage{amsmath}&#10;\pagestyle{empty}&#10;\begin{document}&#10;&#10;\begin{gather*}&#10;D=\left[\begin{array}{cccccc}&#10;1 &amp; 0 &amp; 0 &amp; 0 &amp; 0 &amp; 0\\&#10;0 &amp; 1 &amp; 0 &amp; 0 &amp; 0 &amp; 0\\&#10;0 &amp; 0 &amp; 1 &amp; 0 &amp; 0 &amp; 0\\&#10;0 &amp; 0 &amp; 0 &amp; 1 &amp; 0 &amp; 0\\&#10;0 &amp; 0 &amp; 0 &amp; 0 &amp; 1 &amp; 0\\&#10;0 &amp; 0 &amp; 0 &amp; 0 &amp; 0 &amp; 1&#10;\end{array}\right],\, C=\left[\begin{array}{cccccc}&#10;-8 &amp; 2 &amp; 0 &amp; 0 &amp; 0 &amp; 0\\&#10;2 &amp; -8 &amp; 2 &amp; 0 &amp; 0 &amp; 0\\&#10;0 &amp; 2 &amp; -8 &amp; 2 &amp; 0 &amp; 0\\&#10;0 &amp; 0 &amp; 2 &amp; -8 &amp; 2 &amp; 0\\&#10;0 &amp; 0 &amp; 0 &amp; 2 &amp; -8 &amp; 2\\&#10;0 &amp; 0 &amp; 0 &amp; 0 &amp; 2 &amp; -8&#10;\end{array}\right],\,\\&#10;B=\left[\begin{array}{cccccc}&#10;21 &amp; -8 &amp; 1 &amp; 0 &amp; 0 &amp; 0\\&#10;-8 &amp; 20 &amp; -8 &amp; 1 &amp; 0 &amp; 0\\&#10;1 &amp; -8 &amp; 20 &amp; -8 &amp; 1 &amp; 0\\&#10;0 &amp; 1 &amp; -8 &amp; 20 &amp; -8 &amp; 1\\&#10;0 &amp; 0 &amp; 1 &amp; -8 &amp; 20 &amp; -8\\&#10;0 &amp; 0 &amp; 0 &amp; 1 &amp; -8 &amp; 21&#10;\end{array}\right]&#10;\end{gather*}&#10;&#10;&#10;\end{document}"/>
  <p:tag name="IGUANATEXSIZE" val="20"/>
  <p:tag name="IGUANATEXCURSOR" val="713"/>
</p:tagLst>
</file>

<file path=ppt/tags/tag138.xml><?xml version="1.0" encoding="utf-8"?>
<p:tagLst xmlns:a="http://schemas.openxmlformats.org/drawingml/2006/main" xmlns:r="http://schemas.openxmlformats.org/officeDocument/2006/relationships" xmlns:p="http://schemas.openxmlformats.org/presentationml/2006/main">
  <p:tag name="ORIGINALHEIGHT" val="577.5"/>
  <p:tag name="ORIGINALWIDTH" val="2589"/>
  <p:tag name="LATEXADDIN" val="\documentclass{article}&#10;\usepackage{amsmath}&#10;\pagestyle{empty}&#10;\begin{document}&#10;&#10;\begin{eqnarray*}&#10;f\left(x,\, y\right)=56400\left(1-10x+15x^{2}\right)\left(1-y\right)^{2}y^{4}+\\18800x^{2}\left(6-20x+15x^{2}\right)y^{2}\left(6-20y+15y^{2}\right)+\\&#10;56400\left(1-x\right)^{2}x^{4}\left(1-10y+15y^{2}\right)&#10;\end{eqnarray*}&#10;&#10;&#10;\end{document}"/>
  <p:tag name="IGUANATEXSIZE" val="20"/>
  <p:tag name="IGUANATEXCURSOR" val="179"/>
</p:tagLst>
</file>

<file path=ppt/tags/tag139.xml><?xml version="1.0" encoding="utf-8"?>
<p:tagLst xmlns:a="http://schemas.openxmlformats.org/drawingml/2006/main" xmlns:r="http://schemas.openxmlformats.org/officeDocument/2006/relationships" xmlns:p="http://schemas.openxmlformats.org/presentationml/2006/main">
  <p:tag name="ORIGINALHEIGHT" val="152.25"/>
  <p:tag name="ORIGINALWIDTH" val="1983.75"/>
  <p:tag name="LATEXADDIN" val="\documentclass{article}&#10;\usepackage{amsmath}&#10;\pagestyle{empty}&#10;\begin{document}&#10;&#10;$u\left(x,\, y\right)=2350x^{4}\left(x-1\right)^{2}y^{4}\left(y-1\right)^{2}$&#10;&#10;&#10;\end{document}"/>
  <p:tag name="IGUANATEXSIZE" val="20"/>
  <p:tag name="IGUANATEXCURSOR" val="158"/>
</p:tagLst>
</file>

<file path=ppt/tags/tag14.xml><?xml version="1.0" encoding="utf-8"?>
<p:tagLst xmlns:a="http://schemas.openxmlformats.org/drawingml/2006/main" xmlns:r="http://schemas.openxmlformats.org/officeDocument/2006/relationships" xmlns:p="http://schemas.openxmlformats.org/presentationml/2006/main">
  <p:tag name="ORIGINALHEIGHT" val="125.25"/>
  <p:tag name="ORIGINALWIDTH" val="704.25"/>
  <p:tag name="LATEXADDIN" val="\documentclass{article}&#10;\usepackage{amsmath}&#10;\pagestyle{empty}&#10;\begin{document}&#10;&#10;&#10;$\left\langle r_{i},\, r_{i+1}\right\rangle =0$&#10;&#10;\end{document}"/>
  <p:tag name="IGUANATEXSIZE" val="20"/>
  <p:tag name="IGUANATEXCURSOR" val="129"/>
</p:tagLst>
</file>

<file path=ppt/tags/tag15.xml><?xml version="1.0" encoding="utf-8"?>
<p:tagLst xmlns:a="http://schemas.openxmlformats.org/drawingml/2006/main" xmlns:r="http://schemas.openxmlformats.org/officeDocument/2006/relationships" xmlns:p="http://schemas.openxmlformats.org/presentationml/2006/main">
  <p:tag name="ORIGINALHEIGHT" val="124.5"/>
  <p:tag name="ORIGINALWIDTH" val="559.5"/>
  <p:tag name="LATEXADDIN" val="\documentclass{article}&#10;\usepackage{amsmath}&#10;\pagestyle{empty}&#10;\begin{document}&#10;&#10;&#10; $\phi\left(x_{i}\right)=k_{i}$&#10;&#10;\end{document}"/>
  <p:tag name="IGUANATEXSIZE" val="20"/>
  <p:tag name="IGUANATEXCURSOR" val="113"/>
</p:tagLst>
</file>

<file path=ppt/tags/tag16.xml><?xml version="1.0" encoding="utf-8"?>
<p:tagLst xmlns:a="http://schemas.openxmlformats.org/drawingml/2006/main" xmlns:r="http://schemas.openxmlformats.org/officeDocument/2006/relationships" xmlns:p="http://schemas.openxmlformats.org/presentationml/2006/main">
  <p:tag name="ORIGINALHEIGHT" val="124.5"/>
  <p:tag name="ORIGINALWIDTH" val="807.75"/>
  <p:tag name="LATEXADDIN" val="\documentclass{article}&#10;\usepackage{amsmath}&#10;\pagestyle{empty}&#10;\begin{document}&#10;&#10;&#10;$\phi\left(x_{i+1}\right)=k_{i+1}$&#10;&#10;\end{document}"/>
  <p:tag name="IGUANATEXSIZE" val="20"/>
  <p:tag name="IGUANATEXCURSOR" val="116"/>
</p:tagLst>
</file>

<file path=ppt/tags/tag17.xml><?xml version="1.0" encoding="utf-8"?>
<p:tagLst xmlns:a="http://schemas.openxmlformats.org/drawingml/2006/main" xmlns:r="http://schemas.openxmlformats.org/officeDocument/2006/relationships" xmlns:p="http://schemas.openxmlformats.org/presentationml/2006/main">
  <p:tag name="ORIGINALHEIGHT" val="166.5"/>
  <p:tag name="ORIGINALWIDTH" val="558.75"/>
  <p:tag name="LATEXADDIN" val="\documentclass{article}&#10;\usepackage{amsmath}&#10;\pagestyle{empty}&#10;\begin{document}&#10;$\frac{\lambda_{1}}{\lambda_{2}}=\kappa\left(A\right)$&#10;&#10;&#10;\end{document}"/>
  <p:tag name="IGUANATEXSIZE" val="20"/>
  <p:tag name="IGUANATEXCURSOR" val="133"/>
</p:tagLst>
</file>

<file path=ppt/tags/tag18.xml><?xml version="1.0" encoding="utf-8"?>
<p:tagLst xmlns:a="http://schemas.openxmlformats.org/drawingml/2006/main" xmlns:r="http://schemas.openxmlformats.org/officeDocument/2006/relationships" xmlns:p="http://schemas.openxmlformats.org/presentationml/2006/main">
  <p:tag name="ORIGINALHEIGHT" val="124.5"/>
  <p:tag name="ORIGINALWIDTH" val="263.25"/>
  <p:tag name="LATEXADDIN" val="\documentclass{article}&#10;\usepackage{amsmath}&#10;\pagestyle{empty}&#10;\begin{document}&#10;&#10;$\kappa\left(A\right)$&#10;&#10;&#10;\end{document}"/>
  <p:tag name="IGUANATEXSIZE" val="20"/>
  <p:tag name="IGUANATEXCURSOR" val="103"/>
</p:tagLst>
</file>

<file path=ppt/tags/tag19.xml><?xml version="1.0" encoding="utf-8"?>
<p:tagLst xmlns:a="http://schemas.openxmlformats.org/drawingml/2006/main" xmlns:r="http://schemas.openxmlformats.org/officeDocument/2006/relationships" xmlns:p="http://schemas.openxmlformats.org/presentationml/2006/main">
  <p:tag name="ORIGINALHEIGHT" val="894"/>
  <p:tag name="ORIGINALWIDTH" val="4283.25"/>
  <p:tag name="LATEXADDIN" val="\documentclass{article}&#10;\usepackage{amsmath}&#10;\pagestyle{empty}&#10;\begin{document}&#10;&#10;\noindent \textbf{Example:} Apply the method of steepest descent to the matrices \\ $A=\left[\begin{array}{cc}&#10;5 &amp; 1\\&#10;1 &amp; 4&#10;\end{array}\right],\,\kappa\left(A\right)=1.6612$ and $B=\left[\begin{array}{cc}&#10;7 &amp; 6.99\\&#10;6.99 &amp; 7&#10;\end{array}\right],\,\kappa\left(B\right)=1399$. \\ In both cases, use $b=\left[\begin{array}{cc}&#10;46.463 &amp; 17.499\end{array}\right]^{T}$, and $x_{0}=\left[\begin{array}{cc}&#10;5 &amp; 5\end{array}\right]^{T}$. For matrix $A$, 21 iterations were required to attain an error&#10;tolerance of $1.0\times10^{-12}$; however, matrix $B$ required 8462&#10;iterations for the same error tolerance.&#10;&#10;&#10;\end{document}"/>
  <p:tag name="IGUANATEXSIZE" val="20"/>
  <p:tag name="IGUANATEXCURSOR" val="377"/>
</p:tagLst>
</file>

<file path=ppt/tags/tag2.xml><?xml version="1.0" encoding="utf-8"?>
<p:tagLst xmlns:a="http://schemas.openxmlformats.org/drawingml/2006/main" xmlns:r="http://schemas.openxmlformats.org/officeDocument/2006/relationships" xmlns:p="http://schemas.openxmlformats.org/presentationml/2006/main">
  <p:tag name="ORIGINALHEIGHT" val="150.75"/>
  <p:tag name="ORIGINALWIDTH" val="1691.25"/>
  <p:tag name="LATEXADDIN" val="\documentclass{article}&#10;\usepackage{amsmath}&#10;\pagestyle{empty}&#10;\begin{document}&#10;&#10;$\phi\left(x\right)=\frac{5}{2}x^{2}+2y^{2}+xy-x-y$&#10;&#10;&#10;\end{document}"/>
  <p:tag name="IGUANATEXSIZE" val="20"/>
  <p:tag name="IGUANATEXCURSOR" val="132"/>
</p:tagLst>
</file>

<file path=ppt/tags/tag20.xml><?xml version="1.0" encoding="utf-8"?>
<p:tagLst xmlns:a="http://schemas.openxmlformats.org/drawingml/2006/main" xmlns:r="http://schemas.openxmlformats.org/officeDocument/2006/relationships" xmlns:p="http://schemas.openxmlformats.org/presentationml/2006/main">
  <p:tag name="ORIGINALHEIGHT" val="102"/>
  <p:tag name="ORIGINALWIDTH" val="917.25"/>
  <p:tag name="LATEXADDIN" val="\documentclass{article}&#10;\usepackage{amsmath}&#10;\pagestyle{empty}&#10;\begin{document}&#10;&#10;\[&#10;x_{i+1}=x_{i}+\alpha_{i}p_{i},&#10;\]&#10;&#10;&#10;\end{document}"/>
  <p:tag name="IGUANATEXSIZE" val="20"/>
  <p:tag name="IGUANATEXCURSOR" val="117"/>
</p:tagLst>
</file>

<file path=ppt/tags/tag21.xml><?xml version="1.0" encoding="utf-8"?>
<p:tagLst xmlns:a="http://schemas.openxmlformats.org/drawingml/2006/main" xmlns:r="http://schemas.openxmlformats.org/officeDocument/2006/relationships" xmlns:p="http://schemas.openxmlformats.org/presentationml/2006/main">
  <p:tag name="ORIGINALHEIGHT" val="124.5"/>
  <p:tag name="ORIGINALWIDTH" val="211.5"/>
  <p:tag name="LATEXADDIN" val="\documentclass{article}&#10;\usepackage{amsmath}&#10;\pagestyle{empty}&#10;\begin{document}&#10;&#10;&#10;$\left\{ p_{i}\right\} $&#10;&#10;\end{document}"/>
  <p:tag name="IGUANATEXSIZE" val="20"/>
  <p:tag name="IGUANATEXCURSOR" val="106"/>
</p:tagLst>
</file>

<file path=ppt/tags/tag22.xml><?xml version="1.0" encoding="utf-8"?>
<p:tagLst xmlns:a="http://schemas.openxmlformats.org/drawingml/2006/main" xmlns:r="http://schemas.openxmlformats.org/officeDocument/2006/relationships" xmlns:p="http://schemas.openxmlformats.org/presentationml/2006/main">
  <p:tag name="ORIGINALHEIGHT" val="124.5"/>
  <p:tag name="ORIGINALWIDTH" val="219.75"/>
  <p:tag name="LATEXADDIN" val="\documentclass{article}&#10;\usepackage{amsmath}&#10;\pagestyle{empty}&#10;\begin{document}&#10;&#10;&#10;$\left\{ x_{i}\right\} $&#10;&#10;\end{document}"/>
  <p:tag name="IGUANATEXSIZE" val="20"/>
  <p:tag name="IGUANATEXCURSOR" val="92"/>
</p:tagLst>
</file>

<file path=ppt/tags/tag23.xml><?xml version="1.0" encoding="utf-8"?>
<p:tagLst xmlns:a="http://schemas.openxmlformats.org/drawingml/2006/main" xmlns:r="http://schemas.openxmlformats.org/officeDocument/2006/relationships" xmlns:p="http://schemas.openxmlformats.org/presentationml/2006/main">
  <p:tag name="ORIGINALHEIGHT" val="150"/>
  <p:tag name="ORIGINALWIDTH" val="1195.5"/>
  <p:tag name="LATEXADDIN" val="\documentclass{article}&#10;\usepackage{amsmath}&#10;\pagestyle{empty}&#10;\begin{document}&#10;&#10;$\phi\left(x\right)=\frac{1}{2}x^{T}Ax-x^{T}b.$&#10;&#10;&#10;\end{document}"/>
  <p:tag name="IGUANATEXSIZE" val="20"/>
  <p:tag name="IGUANATEXCURSOR" val="127"/>
</p:tagLst>
</file>

<file path=ppt/tags/tag24.xml><?xml version="1.0" encoding="utf-8"?>
<p:tagLst xmlns:a="http://schemas.openxmlformats.org/drawingml/2006/main" xmlns:r="http://schemas.openxmlformats.org/officeDocument/2006/relationships" xmlns:p="http://schemas.openxmlformats.org/presentationml/2006/main">
  <p:tag name="ORIGINALHEIGHT" val="312"/>
  <p:tag name="ORIGINALWIDTH" val="675"/>
  <p:tag name="LATEXADDIN" val="\documentclass{article}&#10;\usepackage{amsmath}&#10;\pagestyle{empty}&#10;\begin{document}&#10;&#10;\[&#10;\alpha_{i}=\frac{p_{i}^{T}r_{i}}{p_{i}^{T}Ap_{i}}.&#10;\]&#10;&#10;&#10;\end{document}"/>
  <p:tag name="IGUANATEXSIZE" val="20"/>
  <p:tag name="IGUANATEXCURSOR" val="137"/>
</p:tagLst>
</file>

<file path=ppt/tags/tag25.xml><?xml version="1.0" encoding="utf-8"?>
<p:tagLst xmlns:a="http://schemas.openxmlformats.org/drawingml/2006/main" xmlns:r="http://schemas.openxmlformats.org/officeDocument/2006/relationships" xmlns:p="http://schemas.openxmlformats.org/presentationml/2006/main">
  <p:tag name="ORIGINALHEIGHT" val="582.75"/>
  <p:tag name="ORIGINALWIDTH" val="4296"/>
  <p:tag name="LATEXADDIN" val="\documentclass{article}&#10;\usepackage{amsmath}&#10;\usepackage{amssymb}&#10;\pagestyle{empty}&#10;\begin{document}&#10;&#10;\noindent \textbf{Definition:} If A is an $n\times n$ symmetric positive definite matrix and $x,y\in\mathbb{R}^{n}$,&#10;then $\left\langle x,y\right\rangle _{A}=x^{T}Ay$ is an inner product,&#10;and if $\left\langle x,y\right\rangle _{A}=0$, $x$ and $y$ are&#10;said to be\index{A-conjugate} \emph{A-conjugate}. The corresponding&#10;norm, $\left\Vert x\right\Vert _{A}=\sqrt{x^{T}Ax}$ is called the&#10;\emph{A-norm} or the \emph{energy norm}.&#10;&#10;&#10;\end{document}"/>
  <p:tag name="IGUANATEXSIZE" val="20"/>
  <p:tag name="IGUANATEXCURSOR" val="65"/>
</p:tagLst>
</file>

<file path=ppt/tags/tag26.xml><?xml version="1.0" encoding="utf-8"?>
<p:tagLst xmlns:a="http://schemas.openxmlformats.org/drawingml/2006/main" xmlns:r="http://schemas.openxmlformats.org/officeDocument/2006/relationships" xmlns:p="http://schemas.openxmlformats.org/presentationml/2006/main">
  <p:tag name="ORIGINALHEIGHT" val="124.5"/>
  <p:tag name="ORIGINALWIDTH" val="244.5"/>
  <p:tag name="LATEXADDIN" val="\documentclass{article}&#10;\usepackage{amsmath}&#10;\pagestyle{empty}&#10;\begin{document}&#10;&#10;$\phi\left(x\right)$&#10;&#10;&#10;\end{document}"/>
  <p:tag name="IGUANATEXSIZE" val="20"/>
  <p:tag name="IGUANATEXCURSOR" val="101"/>
</p:tagLst>
</file>

<file path=ppt/tags/tag27.xml><?xml version="1.0" encoding="utf-8"?>
<p:tagLst xmlns:a="http://schemas.openxmlformats.org/drawingml/2006/main" xmlns:r="http://schemas.openxmlformats.org/officeDocument/2006/relationships" xmlns:p="http://schemas.openxmlformats.org/presentationml/2006/main">
  <p:tag name="ORIGINALHEIGHT" val="253.5"/>
  <p:tag name="ORIGINALWIDTH" val="2473.5"/>
  <p:tag name="LATEXADDIN" val="\documentclass{article}&#10;\usepackage{amsmath}&#10;\pagestyle{empty}&#10;\begin{document}&#10;&#10;&#10;\[&#10;\phi\left(x\right)=\frac{1}{2}e^{T}Ae-\frac{1}{2}\left\Vert x\right\Vert _{A}^{2}=\frac{1}{2}\left\Vert e\right\Vert _{A}^{2}-\frac{1}{2}\left\Vert \overline{x}\right\Vert _{A}^{2}.&#10;\]&#10;&#10;\end{document}"/>
  <p:tag name="IGUANATEXSIZE" val="20"/>
  <p:tag name="IGUANATEXCURSOR" val="269"/>
</p:tagLst>
</file>

<file path=ppt/tags/tag28.xml><?xml version="1.0" encoding="utf-8"?>
<p:tagLst xmlns:a="http://schemas.openxmlformats.org/drawingml/2006/main" xmlns:r="http://schemas.openxmlformats.org/officeDocument/2006/relationships" xmlns:p="http://schemas.openxmlformats.org/presentationml/2006/main">
  <p:tag name="ORIGINALHEIGHT" val="75.75"/>
  <p:tag name="ORIGINALWIDTH" val="513.75"/>
  <p:tag name="LATEXADDIN" val="\documentclass{article}&#10;\usepackage{amsmath}&#10;\pagestyle{empty}&#10;\begin{document}&#10;&#10;&#10;&#10;$e=x-\overline{x}$&#10;\end{document}"/>
  <p:tag name="IGUANATEXSIZE" val="20"/>
  <p:tag name="IGUANATEXCURSOR" val="101"/>
</p:tagLst>
</file>

<file path=ppt/tags/tag29.xml><?xml version="1.0" encoding="utf-8"?>
<p:tagLst xmlns:a="http://schemas.openxmlformats.org/drawingml/2006/main" xmlns:r="http://schemas.openxmlformats.org/officeDocument/2006/relationships" xmlns:p="http://schemas.openxmlformats.org/presentationml/2006/main">
  <p:tag name="ORIGINALHEIGHT" val="102"/>
  <p:tag name="ORIGINALWIDTH" val="881.25"/>
  <p:tag name="LATEXADDIN" val="\documentclass{article}&#10;\usepackage{amsmath}&#10;\pagestyle{empty}&#10;\begin{document}&#10;&#10;&#10;$x_{i+1}=x_{i}+\alpha_{i}p_{i}$&#10;&#10;\end{document}"/>
  <p:tag name="IGUANATEXSIZE" val="20"/>
  <p:tag name="IGUANATEXCURSOR" val="113"/>
</p:tagLst>
</file>

<file path=ppt/tags/tag3.xml><?xml version="1.0" encoding="utf-8"?>
<p:tagLst xmlns:a="http://schemas.openxmlformats.org/drawingml/2006/main" xmlns:r="http://schemas.openxmlformats.org/officeDocument/2006/relationships" xmlns:p="http://schemas.openxmlformats.org/presentationml/2006/main">
  <p:tag name="ORIGINALHEIGHT" val="299.25"/>
  <p:tag name="ORIGINALWIDTH" val="729.75"/>
  <p:tag name="LATEXADDIN" val="\documentclass{article}&#10;\usepackage{amsmath}&#10;\pagestyle{empty}&#10;\begin{document}&#10;&#10;&#10;$A=\left[\begin{array}{cc}&#10;5 &amp; 1\\&#10;1 &amp; 4&#10;\end{array}\right]$&#10;&#10;\end{document}"/>
  <p:tag name="IGUANATEXSIZE" val="20"/>
  <p:tag name="IGUANATEXCURSOR" val="142"/>
</p:tagLst>
</file>

<file path=ppt/tags/tag30.xml><?xml version="1.0" encoding="utf-8"?>
<p:tagLst xmlns:a="http://schemas.openxmlformats.org/drawingml/2006/main" xmlns:r="http://schemas.openxmlformats.org/officeDocument/2006/relationships" xmlns:p="http://schemas.openxmlformats.org/presentationml/2006/main">
  <p:tag name="ORIGINALHEIGHT" val="378"/>
  <p:tag name="ORIGINALWIDTH" val="1031.25"/>
  <p:tag name="LATEXADDIN" val="\documentclass{article}&#10;\usepackage{amsmath}&#10;\pagestyle{empty}&#10;\begin{document}&#10;&#10;&#10;\[&#10;p_{i}=r_{i}-\sum_{j=0}^{i-1}c_{j,i}p_{j},&#10;\]&#10;&#10;\end{document}"/>
  <p:tag name="IGUANATEXSIZE" val="20"/>
  <p:tag name="IGUANATEXCURSOR" val="106"/>
</p:tagLst>
</file>

<file path=ppt/tags/tag31.xml><?xml version="1.0" encoding="utf-8"?>
<p:tagLst xmlns:a="http://schemas.openxmlformats.org/drawingml/2006/main" xmlns:r="http://schemas.openxmlformats.org/officeDocument/2006/relationships" xmlns:p="http://schemas.openxmlformats.org/presentationml/2006/main">
  <p:tag name="ORIGINALHEIGHT" val="329.25"/>
  <p:tag name="ORIGINALWIDTH" val="706.5"/>
  <p:tag name="LATEXADDIN" val="\documentclass{article}&#10;\usepackage{amsmath}&#10;\pagestyle{empty}&#10;\begin{document}&#10;&#10;&#10;&#10;\[&#10;c_{ji}=\frac{r_{i}^{T}Ap_{j}}{p_{j}^{T}Ap_{j}}.&#10;\]&#10;\end{document}"/>
  <p:tag name="IGUANATEXSIZE" val="20"/>
  <p:tag name="IGUANATEXCURSOR" val="136"/>
</p:tagLst>
</file>

<file path=ppt/tags/tag32.xml><?xml version="1.0" encoding="utf-8"?>
<p:tagLst xmlns:a="http://schemas.openxmlformats.org/drawingml/2006/main" xmlns:r="http://schemas.openxmlformats.org/officeDocument/2006/relationships" xmlns:p="http://schemas.openxmlformats.org/presentationml/2006/main">
  <p:tag name="ORIGINALHEIGHT" val="324"/>
  <p:tag name="ORIGINALWIDTH" val="772.5"/>
  <p:tag name="LATEXADDIN" val="\documentclass{article}&#10;\usepackage{amsmath}&#10;\pagestyle{empty}&#10;\begin{document}&#10;&#10;&#10;\[&#10;\alpha_{i}=\frac{\left\Vert r_{i}\right\Vert _{2}^{2}}{\left\langle Ap_{i},\, p_{i}\right\rangle }&#10;\]&#10;&#10;\end{document}"/>
  <p:tag name="IGUANATEXSIZE" val="20"/>
  <p:tag name="IGUANATEXCURSOR" val="186"/>
</p:tagLst>
</file>

<file path=ppt/tags/tag33.xml><?xml version="1.0" encoding="utf-8"?>
<p:tagLst xmlns:a="http://schemas.openxmlformats.org/drawingml/2006/main" xmlns:r="http://schemas.openxmlformats.org/officeDocument/2006/relationships" xmlns:p="http://schemas.openxmlformats.org/presentationml/2006/main">
  <p:tag name="ORIGINALHEIGHT" val="349.5"/>
  <p:tag name="ORIGINALWIDTH" val="735.75"/>
  <p:tag name="LATEXADDIN" val="\documentclass{article}&#10;\usepackage{amsmath}&#10;\pagestyle{empty}&#10;\begin{document}&#10;&#10;&#10;\[&#10;\beta_{i}=\frac{\left\Vert r_{i}\right\Vert _{2}^{2}}{\left\Vert r_{i-1}\right\Vert _{2}^{2}},&#10;\]&#10;&#10;\end{document}"/>
  <p:tag name="IGUANATEXSIZE" val="20"/>
  <p:tag name="IGUANATEXCURSOR" val="182"/>
</p:tagLst>
</file>

<file path=ppt/tags/tag34.xml><?xml version="1.0" encoding="utf-8"?>
<p:tagLst xmlns:a="http://schemas.openxmlformats.org/drawingml/2006/main" xmlns:r="http://schemas.openxmlformats.org/officeDocument/2006/relationships" xmlns:p="http://schemas.openxmlformats.org/presentationml/2006/main">
  <p:tag name="ORIGINALHEIGHT" val="111.75"/>
  <p:tag name="ORIGINALWIDTH" val="891.75"/>
  <p:tag name="LATEXADDIN" val="\documentclass{article}&#10;\usepackage{amsmath}&#10;\pagestyle{empty}&#10;\begin{document}&#10;&#10;&#10;\[&#10;p_{i}=r_{i}+\beta_{i}p_{i-1}.&#10;\]&#10;&#10;\end{document}"/>
  <p:tag name="IGUANATEXSIZE" val="20"/>
  <p:tag name="IGUANATEXCURSOR" val="117"/>
</p:tagLst>
</file>

<file path=ppt/tags/tag35.xml><?xml version="1.0" encoding="utf-8"?>
<p:tagLst xmlns:a="http://schemas.openxmlformats.org/drawingml/2006/main" xmlns:r="http://schemas.openxmlformats.org/officeDocument/2006/relationships" xmlns:p="http://schemas.openxmlformats.org/presentationml/2006/main">
  <p:tag name="ORIGINALHEIGHT" val="102"/>
  <p:tag name="ORIGINALWIDTH" val="881.25"/>
  <p:tag name="LATEXADDIN" val="\documentclass{article}&#10;\usepackage{amsmath}&#10;\pagestyle{empty}&#10;\begin{document}&#10;&#10;&#10;$x_{i+1}=x_{i}+\alpha_{i}p_{i}$&#10;&#10;\end{document}"/>
  <p:tag name="IGUANATEXSIZE" val="20"/>
  <p:tag name="IGUANATEXCURSOR" val="113"/>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cg} {A,b,$x_{0}$,tol,maxiter}&#10;\State&#10;\Comment {Solve Ax = b using the conjugate gradient method.}&#10;\State&#10;\Comment {Input: Matrix A, right-hand side b, initial approximation $x_{0}$,}&#10;\State&#10;\Comment {error tolerance tol, and maximum number of iterations maxiter.}&#10;\State&#10;\Comment {Output: Approximate solution x, residual $\left\Vert b-Ax\right\Vert _{2}$,}&#10;\State&#10;\Comment {and iter = number of iterations required or -1 if convergence failure.}&#10;\State&#10;$r_{0}=b-Ax_{0}$&#10;\State&#10;$p_{0}=r_{0}$&#10;\For {i = 1:numiter}&#10;\State&#10;$\alpha_{i-1}=\left(r_{i-1}^{T}r_{i-1}\right)/\left(p_{i-1}^{T}Ap_{i-1}\right)$&#10;\State&#10;$x_{i}=x_{i-1}+\alpha_{i-1}p_{i-1}$&#10;\State&#10;$r_{i}=r_{i-1}-\alpha_{i-1}Ap_{i-1}$&#10;\If {$\left\Vert r_{i}\right\Vert _{2}&lt;tol$}&#10;\State&#10;iter = i&#10;\State&#10;\textbf{return}$\left[x_{i}\: iter\right]$&#10;\EndIf&#10;\State&#10;$\beta_{i}=\left(r_{i}^{T}r_{i}\right)/\left(r_{i-1}^{T}r_{i-1}\right)$&#10;\State&#10;$p_{i}=r_{i}+\beta_{i}p_{i-1}$&#10;\EndFor&#10;\State&#10;iter = -1&#10;\State&#10;\textbf{return}$\left[x_{numiter},\: iter\right]$&#10;\EndFunction&#10;\end{algorithmic}&#10;\end{algorithm}&#10;\end{document}"/>
  <p:tag name="FILENAME" val="TP_tmp"/>
  <p:tag name="FORMAT" val="png16m"/>
  <p:tag name="RES" val="1200"/>
  <p:tag name="BLEND" val="0"/>
  <p:tag name="TRANSPARENT" val="1"/>
  <p:tag name="TBUG" val="1"/>
  <p:tag name="ALLOWFS" val="0"/>
  <p:tag name="ORIGWIDTH" val="345"/>
  <p:tag name="PICTUREFILESIZE" val="180786"/>
</p:tagLst>
</file>

<file path=ppt/tags/tag37.xml><?xml version="1.0" encoding="utf-8"?>
<p:tagLst xmlns:a="http://schemas.openxmlformats.org/drawingml/2006/main" xmlns:r="http://schemas.openxmlformats.org/officeDocument/2006/relationships" xmlns:p="http://schemas.openxmlformats.org/presentationml/2006/main">
  <p:tag name="ORIGINALHEIGHT" val="261.75"/>
  <p:tag name="ORIGINALWIDTH" val="4288.5"/>
  <p:tag name="LATEXADDIN" val="\documentclass{article}&#10;\usepackage{amsmath}&#10;\pagestyle{empty}&#10;\begin{document}&#10;&#10;\noindent \textbf{Theorem:} If exact arithmetic is performed, the conjugate gradient algorithm&#10;applied to an $n\times n$ positive definite system $Ax=b$ converges&#10;in $n$ steps or less.&#10;&#10;&#10;\end{document}"/>
  <p:tag name="IGUANATEXSIZE" val="20"/>
  <p:tag name="IGUANATEXCURSOR" val="265"/>
</p:tagLst>
</file>

<file path=ppt/tags/tag38.xml><?xml version="1.0" encoding="utf-8"?>
<p:tagLst xmlns:a="http://schemas.openxmlformats.org/drawingml/2006/main" xmlns:r="http://schemas.openxmlformats.org/officeDocument/2006/relationships" xmlns:p="http://schemas.openxmlformats.org/presentationml/2006/main">
  <p:tag name="ORIGINALHEIGHT" val="882.75"/>
  <p:tag name="ORIGINALWIDTH" val="4288.5"/>
  <p:tag name="LATEXADDIN" val="\documentclass{article}&#10;\usepackage{amsmath}&#10;\pagestyle{empty}&#10;\begin{document}&#10;&#10;&#10;\noindent \textbf{Theorem:} Let the conjugate gradient method be applied to a symmetric positive&#10;definite system $Ax=b$, where the condition number of A is $\kappa$.&#10;Then the A-norms of the errors satisfy&#10;&#10;\[&#10;\frac{\left\Vert e_{k}\right\Vert _{A}}{\left\Vert e_{0}\right\Vert _{A}}\leq2\left(\frac{\sqrt{\kappa}-1}{\sqrt{\kappa}+1}\right)^{k}.&#10;\]&#10;&#10;\end{document}"/>
  <p:tag name="IGUANATEXSIZE" val="20"/>
  <p:tag name="IGUANATEXCURSOR" val="429"/>
</p:tagLst>
</file>

<file path=ppt/tags/tag39.xml><?xml version="1.0" encoding="utf-8"?>
<p:tagLst xmlns:a="http://schemas.openxmlformats.org/drawingml/2006/main" xmlns:r="http://schemas.openxmlformats.org/officeDocument/2006/relationships" xmlns:p="http://schemas.openxmlformats.org/presentationml/2006/main">
  <p:tag name="ORIGINALHEIGHT" val="125.25"/>
  <p:tag name="ORIGINALWIDTH" val="167.25"/>
  <p:tag name="LATEXADDIN" val="\documentclass{article}&#10;\usepackage{amsmath}&#10;\pagestyle{empty}&#10;\begin{document}&#10;&#10;$\sqrt{\kappa}$&#10;&#10;&#10;\end{document}"/>
  <p:tag name="IGUANATEXSIZE" val="20"/>
  <p:tag name="IGUANATEXCURSOR" val="96"/>
</p:tagLst>
</file>

<file path=ppt/tags/tag4.xml><?xml version="1.0" encoding="utf-8"?>
<p:tagLst xmlns:a="http://schemas.openxmlformats.org/drawingml/2006/main" xmlns:r="http://schemas.openxmlformats.org/officeDocument/2006/relationships" xmlns:p="http://schemas.openxmlformats.org/presentationml/2006/main">
  <p:tag name="ORIGINALHEIGHT" val="299.25"/>
  <p:tag name="ORIGINALWIDTH" val="501"/>
  <p:tag name="LATEXADDIN" val="\documentclass{article}&#10;\usepackage{amsmath}&#10;\pagestyle{empty}&#10;\begin{document}&#10;&#10;&#10;$b=\left[\begin{array}{c}&#10;1\\&#10;1&#10;\end{array}\right]$&#10;&#10;\end{document}"/>
  <p:tag name="IGUANATEXSIZE" val="20"/>
  <p:tag name="IGUANATEXCURSOR" val="133"/>
</p:tagLst>
</file>

<file path=ppt/tags/tag40.xml><?xml version="1.0" encoding="utf-8"?>
<p:tagLst xmlns:a="http://schemas.openxmlformats.org/drawingml/2006/main" xmlns:r="http://schemas.openxmlformats.org/officeDocument/2006/relationships" xmlns:p="http://schemas.openxmlformats.org/presentationml/2006/main">
  <p:tag name="ORIGINALHEIGHT" val="125.25"/>
  <p:tag name="ORIGINALWIDTH" val="167.25"/>
  <p:tag name="LATEXADDIN" val="\documentclass{article}&#10;\usepackage{amsmath}&#10;\pagestyle{empty}&#10;\begin{document}&#10;&#10;$\sqrt{\kappa}$&#10;&#10;&#10;\end{document}"/>
  <p:tag name="IGUANATEXSIZE" val="20"/>
  <p:tag name="IGUANATEXCURSOR" val="96"/>
</p:tagLst>
</file>

<file path=ppt/tags/tag41.xml><?xml version="1.0" encoding="utf-8"?>
<p:tagLst xmlns:a="http://schemas.openxmlformats.org/drawingml/2006/main" xmlns:r="http://schemas.openxmlformats.org/officeDocument/2006/relationships" xmlns:p="http://schemas.openxmlformats.org/presentationml/2006/main">
  <p:tag name="ORIGINALHEIGHT" val="56.25"/>
  <p:tag name="ORIGINALWIDTH" val="61.5"/>
  <p:tag name="LATEXADDIN" val="\documentclass{article}&#10;\usepackage{amsmath}&#10;\pagestyle{empty}&#10;\begin{document}&#10;&#10;&#10;$\kappa$&#10;&#10;\end{document}"/>
  <p:tag name="IGUANATEXSIZE" val="20"/>
  <p:tag name="IGUANATEXCURSOR" val="90"/>
</p:tagLst>
</file>

<file path=ppt/tags/tag42.xml><?xml version="1.0" encoding="utf-8"?>
<p:tagLst xmlns:a="http://schemas.openxmlformats.org/drawingml/2006/main" xmlns:r="http://schemas.openxmlformats.org/officeDocument/2006/relationships" xmlns:p="http://schemas.openxmlformats.org/presentationml/2006/main">
  <p:tag name="ORIGINALHEIGHT" val="906.75"/>
  <p:tag name="ORIGINALWIDTH" val="4099.5"/>
  <p:tag name="LATEXADDIN" val="\documentclass{article}&#10;\usepackage{amsmath}&#10;\pagestyle{empty}&#10;\begin{document}&#10;&#10;&#10;\begin{itemize}&#10;\item $M$ is not too expensive to construct.&#10;\item $M$ approximates \emph{$A$} so that the product of \emph{$A$} and&#10;$M^{-1}$ ``is close'' to $I$ ($\eta\left(I\right)=1$). &#10;\item Make $\kappa\left(M^{-1}A\right)$ much smaller than $\kappa\left(A\right)$ so the preconditioned system is more easily solved with higher accuracy.&#10;\end{itemize}&#10;&#10;\end{document}"/>
  <p:tag name="IGUANATEXSIZE" val="20"/>
  <p:tag name="IGUANATEXCURSOR" val="352"/>
</p:tagLst>
</file>

<file path=ppt/tags/tag43.xml><?xml version="1.0" encoding="utf-8"?>
<p:tagLst xmlns:a="http://schemas.openxmlformats.org/drawingml/2006/main" xmlns:r="http://schemas.openxmlformats.org/officeDocument/2006/relationships" xmlns:p="http://schemas.openxmlformats.org/presentationml/2006/main">
  <p:tag name="ORIGINALHEIGHT" val="111"/>
  <p:tag name="ORIGINALWIDTH" val="914.25"/>
  <p:tag name="LATEXADDIN" val="\documentclass{article}&#10;\usepackage{amsmath}&#10;\pagestyle{empty}&#10;\begin{document}&#10;&#10;\[&#10;M^{-1}Ax=M^{-1}b&#10;\]&#10;&#10;\end{document}"/>
  <p:tag name="IGUANATEXSIZE" val="20"/>
  <p:tag name="IGUANATEXCURSOR" val="103"/>
</p:tagLst>
</file>

<file path=ppt/tags/tag44.xml><?xml version="1.0" encoding="utf-8"?>
<p:tagLst xmlns:a="http://schemas.openxmlformats.org/drawingml/2006/main" xmlns:r="http://schemas.openxmlformats.org/officeDocument/2006/relationships" xmlns:p="http://schemas.openxmlformats.org/presentationml/2006/main">
  <p:tag name="ORIGINALHEIGHT" val="375.75"/>
  <p:tag name="ORIGINALWIDTH" val="2307.75"/>
  <p:tag name="LATEXADDIN" val="\documentclass{article}&#10;\usepackage{amsmath}&#10;\pagestyle{empty}&#10;\begin{document}&#10;&#10;&#10;\begin{enumerate}&#10;\item Let $z=M^{-1}Ax$, and compute $w=Ax$.&#10;\item To find $z$, solve $Mz=w$.&#10;\end{enumerate}&#10;&#10;&#10;\end{document}"/>
  <p:tag name="IGUANATEXSIZE" val="20"/>
  <p:tag name="IGUANATEXCURSOR" val="193"/>
</p:tagLst>
</file>

<file path=ppt/tags/tag45.xml><?xml version="1.0" encoding="utf-8"?>
<p:tagLst xmlns:a="http://schemas.openxmlformats.org/drawingml/2006/main" xmlns:r="http://schemas.openxmlformats.org/officeDocument/2006/relationships" xmlns:p="http://schemas.openxmlformats.org/presentationml/2006/main">
  <p:tag name="ORIGINALHEIGHT" val="377.25"/>
  <p:tag name="ORIGINALWIDTH" val="953.25"/>
  <p:tag name="LATEXADDIN" val="\documentclass{article}&#10;\usepackage{amsmath}&#10;\pagestyle{empty}&#10;\begin{document}&#10;&#10;\begin{enumerate}&#10;\item Let $y=M^{-1}b.$&#10;\item Solve $My=b.$&#10;\end{enumerate}&#10;&#10;\end{document}"/>
  <p:tag name="IGUANATEXSIZE" val="20"/>
  <p:tag name="IGUANATEXCURSOR" val="158"/>
</p:tagLst>
</file>

<file path=ppt/tags/tag46.xml><?xml version="1.0" encoding="utf-8"?>
<p:tagLst xmlns:a="http://schemas.openxmlformats.org/drawingml/2006/main" xmlns:r="http://schemas.openxmlformats.org/officeDocument/2006/relationships" xmlns:p="http://schemas.openxmlformats.org/presentationml/2006/main">
  <p:tag name="ORIGINALHEIGHT" val="155.25"/>
  <p:tag name="ORIGINALWIDTH" val="1566.75"/>
  <p:tag name="LATEXADDIN" val="\documentclass{article}&#10;\usepackage{amsmath}&#10;\pagestyle{empty}&#10;\begin{document}&#10;&#10;&#10;\[&#10;M_{L}^{-1}A\left(M_{R}^{-1}M_{R}\right)x=M_{L}^{-1}b,&#10;\]&#10;&#10;\end{document}"/>
  <p:tag name="IGUANATEXSIZE" val="20"/>
  <p:tag name="IGUANATEXCURSOR" val="141"/>
</p:tagLst>
</file>

<file path=ppt/tags/tag47.xml><?xml version="1.0" encoding="utf-8"?>
<p:tagLst xmlns:a="http://schemas.openxmlformats.org/drawingml/2006/main" xmlns:r="http://schemas.openxmlformats.org/officeDocument/2006/relationships" xmlns:p="http://schemas.openxmlformats.org/presentationml/2006/main">
  <p:tag name="ORIGINALHEIGHT" val="149.25"/>
  <p:tag name="ORIGINALWIDTH" val="1208.25"/>
  <p:tag name="LATEXADDIN" val="\documentclass{article}&#10;\usepackage{amsmath}&#10;\pagestyle{empty}&#10;\begin{document}&#10;&#10;&#10;\[&#10;M_{L}^{-1}AM_{R}^{-1}u=M_{L}^{-1}b,&#10;\]&#10;&#10;\end{document}"/>
  <p:tag name="IGUANATEXSIZE" val="20"/>
  <p:tag name="IGUANATEXCURSOR" val="123"/>
</p:tagLst>
</file>

<file path=ppt/tags/tag48.xml><?xml version="1.0" encoding="utf-8"?>
<p:tagLst xmlns:a="http://schemas.openxmlformats.org/drawingml/2006/main" xmlns:r="http://schemas.openxmlformats.org/officeDocument/2006/relationships" xmlns:p="http://schemas.openxmlformats.org/presentationml/2006/main">
  <p:tag name="ORIGINALHEIGHT" val="179.25"/>
  <p:tag name="ORIGINALWIDTH" val="3077.25"/>
  <p:tag name="LATEXADDIN" val="\documentclass{article}&#10;\usepackage{amsmath}&#10;\pagestyle{empty}&#10;\begin{document}&#10;&#10;&#10;\[&#10;\overline{A}\overline{x}=\overline{b},\:\mathsf{where}\:\overline{A}=\left(R^{-1}\right)^{T}AR^{-1},\overline{x}=Rx,\:\overline{b}=\left(R^{-1}\right)^{T}b&#10;\]&#10;&#10;\end{document}"/>
  <p:tag name="IGUANATEXSIZE" val="20"/>
  <p:tag name="IGUANATEXCURSOR" val="243"/>
</p:tagLst>
</file>

<file path=ppt/tags/tag49.xml><?xml version="1.0" encoding="utf-8"?>
<p:tagLst xmlns:a="http://schemas.openxmlformats.org/drawingml/2006/main" xmlns:r="http://schemas.openxmlformats.org/officeDocument/2006/relationships" xmlns:p="http://schemas.openxmlformats.org/presentationml/2006/main">
  <p:tag name="ORIGINALHEIGHT" val="105.75"/>
  <p:tag name="ORIGINALWIDTH" val="93.75"/>
  <p:tag name="LATEXADDIN" val="\documentclass{article}&#10;\usepackage{amsmath}&#10;\pagestyle{empty}&#10;\begin{document}&#10;&#10;$\overline{A}$&#10;&#10;&#10;\end{document}"/>
  <p:tag name="IGUANATEXSIZE" val="20"/>
  <p:tag name="IGUANATEXCURSOR" val="95"/>
</p:tagLst>
</file>

<file path=ppt/tags/tag5.xml><?xml version="1.0" encoding="utf-8"?>
<p:tagLst xmlns:a="http://schemas.openxmlformats.org/drawingml/2006/main" xmlns:r="http://schemas.openxmlformats.org/officeDocument/2006/relationships" xmlns:p="http://schemas.openxmlformats.org/presentationml/2006/main">
  <p:tag name="ORIGINALHEIGHT" val="252"/>
  <p:tag name="ORIGINALWIDTH" val="2202"/>
  <p:tag name="LATEXADDIN" val="\documentclass{article}&#10;\usepackage{amsmath}&#10;\pagestyle{empty}&#10;\begin{document}&#10;&#10;&#10;$\nabla\phi=\left[\begin{array}{ccccc}&#10;\frac{\partial\phi}{\partial x_{1}} &amp; \frac{\partial\phi}{\partial x_{2}} &amp; \ldots &amp; \frac{\partial\phi}{\partial x_{n-1}} &amp; \frac{\partial\phi}{\partial x_{n}}\end{array}\right]^{T}$&#10;&#10;\end{document}"/>
  <p:tag name="IGUANATEXSIZE" val="20"/>
  <p:tag name="IGUANATEXCURSOR" val="304"/>
</p:tagLst>
</file>

<file path=ppt/tags/tag50.xml><?xml version="1.0" encoding="utf-8"?>
<p:tagLst xmlns:a="http://schemas.openxmlformats.org/drawingml/2006/main" xmlns:r="http://schemas.openxmlformats.org/officeDocument/2006/relationships" xmlns:p="http://schemas.openxmlformats.org/presentationml/2006/main">
  <p:tag name="ORIGINALHEIGHT" val="549"/>
  <p:tag name="ORIGINALWIDTH" val="3964.5"/>
  <p:tag name="LATEXADDIN" val="\documentclass{article}&#10;\usepackage{amsmath}&#10;\usepackage{listings}&#10;\pagestyle{empty}&#10;\begin{document}&#10;&#10;&#10;\lstset{&#10;basicstyle=\footnotesize&#10;}&#10;\begin{lstlisting}&#10;if A(i,j) == 0&#10;   R(i,j) = 0;&#10;else&#10; R(i,j) = (A(i,j) - sum(R(1:i-1,i).*R(1:i-1,j)))/R(i,i);&#10;end&#10;\end{lstlisting}&#10;&#10;\end{document}"/>
  <p:tag name="IGUANATEXSIZE" val="20"/>
  <p:tag name="IGUANATEXCURSOR" val="66"/>
</p:tagLst>
</file>

<file path=ppt/tags/tag51.xml><?xml version="1.0" encoding="utf-8"?>
<p:tagLst xmlns:a="http://schemas.openxmlformats.org/drawingml/2006/main" xmlns:r="http://schemas.openxmlformats.org/officeDocument/2006/relationships" xmlns:p="http://schemas.openxmlformats.org/presentationml/2006/main">
  <p:tag name="ORIGINALHEIGHT" val="179.25"/>
  <p:tag name="ORIGINALWIDTH" val="3077.25"/>
  <p:tag name="LATEXADDIN" val="\documentclass{article}&#10;\usepackage{amsmath}&#10;\pagestyle{empty}&#10;\begin{document}&#10;&#10;&#10;\[&#10;\overline{A}\overline{x}=\overline{b},\:\mathsf{where}\:\overline{A}=\left(R^{-1}\right)^{T}AR^{-1},\overline{x}=Rx,\:\overline{b}=\left(R^{-1}\right)^{T}b&#10;\]&#10;&#10;\end{document}"/>
  <p:tag name="IGUANATEXSIZE" val="20"/>
  <p:tag name="IGUANATEXCURSOR" val="243"/>
</p:tagLst>
</file>

<file path=ppt/tags/tag52.xml><?xml version="1.0" encoding="utf-8"?>
<p:tagLst xmlns:a="http://schemas.openxmlformats.org/drawingml/2006/main" xmlns:r="http://schemas.openxmlformats.org/officeDocument/2006/relationships" xmlns:p="http://schemas.openxmlformats.org/presentationml/2006/main">
  <p:tag name="ORIGINALHEIGHT" val="2133"/>
  <p:tag name="ORIGINALWIDTH" val="2799"/>
  <p:tag name="LATEXADDIN" val="\documentclass{article}&#10;\usepackage{amsmath}&#10;\pagestyle{empty}&#10;\begin{document}&#10;&#10;Initialize&#10;\begin{eqnarray*}&#10;\ensuremath{\overline{r_{0}}=\overline{b}-\overline{A}\overline{x_{1}}}\\&#10;\ensuremath{\overline{p_{0}}=\overline{r_{0}}}&#10;\end{eqnarray*}&#10;&#10;&#10;Loop&#10;\begin{quotation}&#10;\begin{eqnarray*}&#10;\ensuremath{\overline{\alpha_{i-1}}=\left(\overline{r_{i-1}}^{T}\overline{r_{i-1}}\right)/\left(\overline{p_{i-1}}^{T}\overline{A}\overline{p_{i-1}}\right)}\\&#10;\ensuremath{\overline{x_{i}}=\overline{x_{i-1}}+\overline{\alpha_{i-1}}\overline{p_{i-1}}}\\&#10;\ensuremath{\overline{r_{i}}=\overline{r_{i-1}}-\overline{\alpha_{i-1}}A\overline{p_{i-1}}}\\&#10;\overline{\beta_{i}}=\left(\overline{r_{i}}^{T}\overline{r_{i}}\right)/\left(\overline{r_{i-1}}^{T}\overline{r_{i-1}}\right) &amp;  &amp; \ensuremath{\mathsf{}}\\&#10;\overline{p_{i}}=\overline{r_{i}}+\overline{\beta_{i}}\overline{p_{i-1}} &amp;  &amp; \ensuremath{\mathsf{}}&#10;\end{eqnarray*}&#10;&#10;\end{quotation}&#10;&#10;&#10;&#10;\end{document}"/>
  <p:tag name="IGUANATEXSIZE" val="20"/>
  <p:tag name="IGUANATEXCURSOR" val="81"/>
</p:tagLst>
</file>

<file path=ppt/tags/tag53.xml><?xml version="1.0" encoding="utf-8"?>
<p:tagLst xmlns:a="http://schemas.openxmlformats.org/drawingml/2006/main" xmlns:r="http://schemas.openxmlformats.org/officeDocument/2006/relationships" xmlns:p="http://schemas.openxmlformats.org/presentationml/2006/main">
  <p:tag name="ORIGINALHEIGHT" val="691.5"/>
  <p:tag name="ORIGINALWIDTH" val="1153.5"/>
  <p:tag name="LATEXADDIN" val="\documentclass{article}&#10;\usepackage{amsmath}&#10;\pagestyle{empty}&#10;\begin{document}&#10;&#10;\begin{eqnarray*}&#10;\overline{\alpha_{i-1}}=\frac{r_{i-1}^{T}M^{-1}r_{i-1}}{p_{i-1}^{T}Ap_{i-1}}\\&#10;\overline{\beta_{i}}=\frac{r_{i}^{T}M^{-1}r_{i}}{r_{i-1}^{T}M^{-1}r_{i-1}},&#10;\end{eqnarray*}&#10;&#10;&#10;\end{document}"/>
  <p:tag name="IGUANATEXSIZE" val="20"/>
  <p:tag name="IGUANATEXCURSOR" val="253"/>
</p:tagLst>
</file>

<file path=ppt/tags/tag54.xml><?xml version="1.0" encoding="utf-8"?>
<p:tagLst xmlns:a="http://schemas.openxmlformats.org/drawingml/2006/main" xmlns:r="http://schemas.openxmlformats.org/officeDocument/2006/relationships" xmlns:p="http://schemas.openxmlformats.org/presentationml/2006/main">
  <p:tag name="ORIGINALHEIGHT" val="93.75"/>
  <p:tag name="ORIGINALWIDTH" val="121.5"/>
  <p:tag name="LATEXADDIN" val="\documentclass{article}&#10;\usepackage{amsmath}&#10;\pagestyle{empty}&#10;\begin{document}&#10;&#10;$\overline{\alpha_{i}}$&#10;&#10;&#10;\end{document}"/>
  <p:tag name="IGUANATEXSIZE" val="20"/>
  <p:tag name="IGUANATEXCURSOR" val="101"/>
</p:tagLst>
</file>

<file path=ppt/tags/tag55.xml><?xml version="1.0" encoding="utf-8"?>
<p:tagLst xmlns:a="http://schemas.openxmlformats.org/drawingml/2006/main" xmlns:r="http://schemas.openxmlformats.org/officeDocument/2006/relationships" xmlns:p="http://schemas.openxmlformats.org/presentationml/2006/main">
  <p:tag name="ORIGINALHEIGHT" val="131.25"/>
  <p:tag name="ORIGINALWIDTH" val="112.5"/>
  <p:tag name="LATEXADDIN" val="\documentclass{article}&#10;\usepackage{amsmath}&#10;\pagestyle{empty}&#10;\begin{document}&#10;&#10;$\overline{\beta_{i}}$&#10;&#10;&#10;\end{document}"/>
  <p:tag name="IGUANATEXSIZE" val="20"/>
  <p:tag name="IGUANATEXCURSOR" val="97"/>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precg} {A,b,$x_{1}$,tol,maxiter}&#10;\State&#10;\Comment {Solve Ax = b using the preconditioned conjugate gradient method.}&#10;\State&#10;\Comment {Input: Matrix A, right-hand side b, initial approximation $x_{1}$,}&#10;\State&#10;\Comment {error tolerance tol, and maximum number of iterations maxiter.}&#10;\State&#10;\Comment {Output: Approximate solution x, residual $\left\Vert b-Ax\right\Vert _{2}$,}&#10;\State&#10;\Comment {and iter = number of iterations required or -1 if convergence failure.}&#10;\State&#10;\State&#10;R = icholesky(A)&#10;\State&#10;$r_{1}=b-Ax_{1}$&#10;\State&#10;$z_{1}=cholsolve\left(R,\, r_{1}\right)$&#10;\State&#10;$p_{1}=z_{1}$&#10;\EndFunction&#10;\end{algorithmic}&#10;\end{algorithm}&#10;\end{document}"/>
  <p:tag name="FILENAME" val="TP_tmp"/>
  <p:tag name="FORMAT" val="png16m"/>
  <p:tag name="RES" val="1200"/>
  <p:tag name="BLEND" val="0"/>
  <p:tag name="TRANSPARENT" val="1"/>
  <p:tag name="TBUG" val="1"/>
  <p:tag name="ALLOWFS" val="0"/>
  <p:tag name="ORIGWIDTH" val="345"/>
  <p:tag name="PICTUREFILESIZE" val="117659"/>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precg} {A,b,$x_{1}$,tol,maxiter}&#10;\For {i = 1:numiter}&#10;\State&#10;$\alpha_{i}=\frac{z_{i}^{T}r_{i}}{p_{i}^{T}Ap_{i}}$&#10;\State&#10;$x_{i+1}=x_{i}+\alpha_{i}p_{i}$&#10;\State&#10;$r_{i+1}=r_{i}-\alpha_{i}Ap_{i}$&#10;\If {$\left\Vert r_{i+1}\right\Vert _{2}&lt;tol$}&#10;\State&#10;iter = i&#10;\State&#10;\textbf{return}$\left[x_{i+1}\: iter\right]$&#10;\EndIf&#10;\State&#10;$z_{i+1}=cholsolve\left(R,\, r_{i+1}\right)$&#10;\State&#10;$\beta_{i}=\frac{r_{i+1}^{T}z_{i+1}}{r_{i}^{T}z_{i}}$&#10;\State&#10;$p_{i+1}=z_{i+1}+\beta_{i}p_{i}$&#10;\EndFor&#10;\State&#10;iter = -1&#10;\State&#10;\textbf{return}$\left[x_{numiter+1},\: iter\right]$&#10;\EndFunction&#10;\end{algorithmic}&#10;\end{algorithm}&#10;\end{document}"/>
  <p:tag name="FILENAME" val="TP_tmp"/>
  <p:tag name="FORMAT" val="png16m"/>
  <p:tag name="RES" val="1200"/>
  <p:tag name="BLEND" val="0"/>
  <p:tag name="TRANSPARENT" val="1"/>
  <p:tag name="TBUG" val="1"/>
  <p:tag name="ALLOWFS" val="0"/>
  <p:tag name="ORIGWIDTH" val="345"/>
  <p:tag name="PICTUREFILESIZE" val="114135"/>
</p:tagLst>
</file>

<file path=ppt/tags/tag58.xml><?xml version="1.0" encoding="utf-8"?>
<p:tagLst xmlns:a="http://schemas.openxmlformats.org/drawingml/2006/main" xmlns:r="http://schemas.openxmlformats.org/officeDocument/2006/relationships" xmlns:p="http://schemas.openxmlformats.org/presentationml/2006/main">
  <p:tag name="ORIGINALHEIGHT" val="1784.25"/>
  <p:tag name="ORIGINALWIDTH" val="4291.5"/>
  <p:tag name="LATEXADDIN" val="\documentclass{article}&#10;\usepackage{amsmath}&#10;\pagestyle{empty}&#10;\begin{document}&#10;&#10;\noindent \textbf{Example:} The MATLAB function call&#10;\begin{quote}&#10;\texttt{R = sprandsym(n,n,density,rc,1)}&#10;\end{quote}&#10;generates a sparse random symmetric positive definite matrix of size&#10;$n\times n$, where \texttt{density} is the fraction of nonzeros,&#10;and the reciprocal of \texttt{rc} is the exact condition number. The&#10;number 1 as the last argument instructs the function to make the make&#10;the matrix positive definite. The software distribution contains a&#10;program \texttt{cg\_vs\_precg} that uses \texttt{sprandsym} to generate&#10;symmetric positive definite matrix of size $800\times800$ with density&#10;0.05 and condition numbers varying from 10 to 200. The program applies&#10;CG and preconditioned CG to each problem and graphs&#10;the number of iterations required to attain a minimum error tolerance&#10;of $1.0\times10^{-6}$.&#10;&#10;&#10;\end{document}"/>
  <p:tag name="IGUANATEXSIZE" val="20"/>
  <p:tag name="IGUANATEXCURSOR" val="133"/>
</p:tagLst>
</file>

<file path=ppt/tags/tag59.xml><?xml version="1.0" encoding="utf-8"?>
<p:tagLst xmlns:a="http://schemas.openxmlformats.org/drawingml/2006/main" xmlns:r="http://schemas.openxmlformats.org/officeDocument/2006/relationships" xmlns:p="http://schemas.openxmlformats.org/presentationml/2006/main">
  <p:tag name="ORIGINALHEIGHT" val="148.5"/>
  <p:tag name="ORIGINALWIDTH" val="2526.75"/>
  <p:tag name="LATEXADDIN" val="\documentclass{article}&#10;\usepackage{amsmath}&#10;\pagestyle{empty}&#10;\begin{document}&#10;&#10;&#10;\[&#10;\left(D+\omega L\right)x^{\left(k+1\right)}=\left(\left(1-\omega\right)D-\omega U\right)x^{\left(k\right)}+\omega b,&#10;\]&#10;&#10;\end{document}"/>
  <p:tag name="IGUANATEXSIZE" val="20"/>
  <p:tag name="IGUANATEXCURSOR" val="201"/>
</p:tagLst>
</file>

<file path=ppt/tags/tag6.xml><?xml version="1.0" encoding="utf-8"?>
<p:tagLst xmlns:a="http://schemas.openxmlformats.org/drawingml/2006/main" xmlns:r="http://schemas.openxmlformats.org/officeDocument/2006/relationships" xmlns:p="http://schemas.openxmlformats.org/presentationml/2006/main">
  <p:tag name="ORIGINALHEIGHT" val="102"/>
  <p:tag name="ORIGINALWIDTH" val="909"/>
  <p:tag name="LATEXADDIN" val="\documentclass{article}&#10;\usepackage{amsmath}&#10;\pagestyle{empty}&#10;\begin{document}&#10;&#10;&#10;$x_{i+1}=x_{i}+\alpha_{i}r_{i}.$&#10;&#10;\end{document}"/>
  <p:tag name="IGUANATEXSIZE" val="20"/>
  <p:tag name="IGUANATEXCURSOR" val="113"/>
</p:tagLst>
</file>

<file path=ppt/tags/tag60.xml><?xml version="1.0" encoding="utf-8"?>
<p:tagLst xmlns:a="http://schemas.openxmlformats.org/drawingml/2006/main" xmlns:r="http://schemas.openxmlformats.org/officeDocument/2006/relationships" xmlns:p="http://schemas.openxmlformats.org/presentationml/2006/main">
  <p:tag name="ORIGINALHEIGHT" val="179.25"/>
  <p:tag name="ORIGINALWIDTH" val="1664.25"/>
  <p:tag name="LATEXADDIN" val="\documentclass{article}&#10;\usepackage{amsmath}&#10;\pagestyle{empty}&#10;\begin{document}&#10;&#10;&#10; $x^{\left(k+1\right)}=x^{\left(k\right)}+\left(\frac{D}{\omega}+L\right)^{-1}r^{\left(k\right)}$&#10;&#10;\end{document}"/>
  <p:tag name="IGUANATEXSIZE" val="20"/>
  <p:tag name="IGUANATEXCURSOR" val="104"/>
</p:tagLst>
</file>

<file path=ppt/tags/tag61.xml><?xml version="1.0" encoding="utf-8"?>
<p:tagLst xmlns:a="http://schemas.openxmlformats.org/drawingml/2006/main" xmlns:r="http://schemas.openxmlformats.org/officeDocument/2006/relationships" xmlns:p="http://schemas.openxmlformats.org/presentationml/2006/main">
  <p:tag name="ORIGINALHEIGHT" val="113.25"/>
  <p:tag name="ORIGINALWIDTH" val="414.75"/>
  <p:tag name="LATEXADDIN" val="\documentclass{article}&#10;\usepackage{amsmath}&#10;\pagestyle{empty}&#10;\begin{document}&#10;&#10;&#10;$M\approx A,$&#10;&#10;\end{document}"/>
  <p:tag name="IGUANATEXSIZE" val="20"/>
  <p:tag name="IGUANATEXCURSOR" val="94"/>
</p:tagLst>
</file>

<file path=ppt/tags/tag62.xml><?xml version="1.0" encoding="utf-8"?>
<p:tagLst xmlns:a="http://schemas.openxmlformats.org/drawingml/2006/main" xmlns:r="http://schemas.openxmlformats.org/officeDocument/2006/relationships" xmlns:p="http://schemas.openxmlformats.org/presentationml/2006/main">
  <p:tag name="ORIGINALHEIGHT" val="152.25"/>
  <p:tag name="ORIGINALWIDTH" val="742.5"/>
  <p:tag name="LATEXADDIN" val="\documentclass{article}&#10;\usepackage{amsmath}&#10;\pagestyle{empty}&#10;\begin{document}&#10;&#10;&#10;$M=\left(\frac{D}{\omega}+L\right)$&#10;&#10;\end{document}"/>
  <p:tag name="IGUANATEXSIZE" val="20"/>
  <p:tag name="IGUANATEXCURSOR" val="117"/>
</p:tagLst>
</file>

<file path=ppt/tags/tag63.xml><?xml version="1.0" encoding="utf-8"?>
<p:tagLst xmlns:a="http://schemas.openxmlformats.org/drawingml/2006/main" xmlns:r="http://schemas.openxmlformats.org/officeDocument/2006/relationships" xmlns:p="http://schemas.openxmlformats.org/presentationml/2006/main">
  <p:tag name="ORIGINALHEIGHT" val="700.5"/>
  <p:tag name="ORIGINALWIDTH" val="2144.25"/>
  <p:tag name="LATEXADDIN" val="\documentclass{article}&#10;\usepackage{amsmath}&#10;\pagestyle{empty}&#10;\begin{document}&#10;&#10;&#10;\begin{eqnarray*}&#10;x^{\left(k+\frac{1}{2}\right)}=x^{\left(k\right)}+\left(\frac{D}{\omega}+L\right)^{-1}r^{\left(k\right)}\\&#10;x^{\left(k+1\right)}=x^{\left(k+\frac{1}{2}\right)}+\left(\frac{D}{\omega}+U\right)^{-1}r^{\left(k+\frac{1}{2}\right)}.&#10;\end{eqnarray*}&#10;&#10;\end{document}"/>
  <p:tag name="IGUANATEXSIZE" val="20"/>
  <p:tag name="IGUANATEXCURSOR" val="326"/>
</p:tagLst>
</file>

<file path=ppt/tags/tag64.xml><?xml version="1.0" encoding="utf-8"?>
<p:tagLst xmlns:a="http://schemas.openxmlformats.org/drawingml/2006/main" xmlns:r="http://schemas.openxmlformats.org/officeDocument/2006/relationships" xmlns:p="http://schemas.openxmlformats.org/presentationml/2006/main">
  <p:tag name="ORIGINALHEIGHT" val="140.25"/>
  <p:tag name="ORIGINALWIDTH" val="399"/>
  <p:tag name="LATEXADDIN" val="\documentclass{article}&#10;\usepackage{amsmath}&#10;\pagestyle{empty}&#10;\begin{document}&#10;&#10;&#10;$x^{\left(k+\frac{1}{2}\right)}.$&#10;&#10;\end{document}"/>
  <p:tag name="IGUANATEXSIZE" val="20"/>
  <p:tag name="IGUANATEXCURSOR" val="114"/>
</p:tagLst>
</file>

<file path=ppt/tags/tag65.xml><?xml version="1.0" encoding="utf-8"?>
<p:tagLst xmlns:a="http://schemas.openxmlformats.org/drawingml/2006/main" xmlns:r="http://schemas.openxmlformats.org/officeDocument/2006/relationships" xmlns:p="http://schemas.openxmlformats.org/presentationml/2006/main">
  <p:tag name="ORIGINALHEIGHT" val="162.75"/>
  <p:tag name="ORIGINALWIDTH" val="400.5"/>
  <p:tag name="LATEXADDIN" val="\documentclass{article}&#10;\usepackage{amsmath}&#10;\pagestyle{empty}&#10;\begin{document}&#10;&#10;&#10;$x^{\left(k+\frac{1}{2}\right)},$&#10;&#10;\end{document}"/>
  <p:tag name="IGUANATEXSIZE" val="20"/>
  <p:tag name="IGUANATEXCURSOR" val="114"/>
</p:tagLst>
</file>

<file path=ppt/tags/tag66.xml><?xml version="1.0" encoding="utf-8"?>
<p:tagLst xmlns:a="http://schemas.openxmlformats.org/drawingml/2006/main" xmlns:r="http://schemas.openxmlformats.org/officeDocument/2006/relationships" xmlns:p="http://schemas.openxmlformats.org/presentationml/2006/main">
  <p:tag name="ORIGINALHEIGHT" val="299.25"/>
  <p:tag name="ORIGINALWIDTH" val="2538.75"/>
  <p:tag name="LATEXADDIN" val="\documentclass{article}&#10;\usepackage{amsmath}&#10;\pagestyle{empty}&#10;\begin{document}&#10;&#10;&#10;\[&#10;M_{SSOR}=\frac{\omega}{2-\omega}\left(L+\frac{1}{\omega}D\right)D^{-1}\left(U+\frac{1}{\omega}D\right).&#10;\]&#10;&#10;\end{document}"/>
  <p:tag name="IGUANATEXSIZE" val="20"/>
  <p:tag name="IGUANATEXCURSOR" val="191"/>
</p:tagLst>
</file>

<file path=ppt/tags/tag67.xml><?xml version="1.0" encoding="utf-8"?>
<p:tagLst xmlns:a="http://schemas.openxmlformats.org/drawingml/2006/main" xmlns:r="http://schemas.openxmlformats.org/officeDocument/2006/relationships" xmlns:p="http://schemas.openxmlformats.org/presentationml/2006/main">
  <p:tag name="ORIGINALHEIGHT" val="84.75"/>
  <p:tag name="ORIGINALWIDTH" val="300"/>
  <p:tag name="LATEXADDIN" val="\documentclass{article}&#10;\usepackage{amsmath}&#10;\pagestyle{empty}&#10;\begin{document}&#10;&#10;$\omega=1$&#10;&#10;&#10;\end{document}"/>
  <p:tag name="IGUANATEXSIZE" val="20"/>
  <p:tag name="IGUANATEXCURSOR" val="91"/>
</p:tagLst>
</file>

<file path=ppt/tags/tag68.xml><?xml version="1.0" encoding="utf-8"?>
<p:tagLst xmlns:a="http://schemas.openxmlformats.org/drawingml/2006/main" xmlns:r="http://schemas.openxmlformats.org/officeDocument/2006/relationships" xmlns:p="http://schemas.openxmlformats.org/presentationml/2006/main">
  <p:tag name="ORIGINALHEIGHT" val="140.25"/>
  <p:tag name="ORIGINALWIDTH" val="1729.5"/>
  <p:tag name="LATEXADDIN" val="\documentclass{article}&#10;\usepackage{amsmath}&#10;\pagestyle{empty}&#10;\begin{document}&#10;&#10;&#10;\[&#10;M_{PGS}=\left(D+L\right)D^{-1}\left(D+U\right).&#10;\]&#10;&#10;\end{document}"/>
  <p:tag name="IGUANATEXSIZE" val="20"/>
  <p:tag name="IGUANATEXCURSOR" val="135"/>
</p:tagLst>
</file>

<file path=ppt/tags/tag69.xml><?xml version="1.0" encoding="utf-8"?>
<p:tagLst xmlns:a="http://schemas.openxmlformats.org/drawingml/2006/main" xmlns:r="http://schemas.openxmlformats.org/officeDocument/2006/relationships" xmlns:p="http://schemas.openxmlformats.org/presentationml/2006/main">
  <p:tag name="ORIGINALHEIGHT" val="84.75"/>
  <p:tag name="ORIGINALWIDTH" val="300"/>
  <p:tag name="LATEXADDIN" val="\documentclass{article}&#10;\usepackage{amsmath}&#10;\pagestyle{empty}&#10;\begin{document}&#10;&#10;$\omega=1$&#10;&#10;&#10;\end{document}"/>
  <p:tag name="IGUANATEXSIZE" val="20"/>
  <p:tag name="IGUANATEXCURSOR" val="91"/>
</p:tagLst>
</file>

<file path=ppt/tags/tag7.xml><?xml version="1.0" encoding="utf-8"?>
<p:tagLst xmlns:a="http://schemas.openxmlformats.org/drawingml/2006/main" xmlns:r="http://schemas.openxmlformats.org/officeDocument/2006/relationships" xmlns:p="http://schemas.openxmlformats.org/presentationml/2006/main">
  <p:tag name="ORIGINALHEIGHT" val="124.5"/>
  <p:tag name="ORIGINALWIDTH" val="1136.25"/>
  <p:tag name="LATEXADDIN" val="\documentclass{article}&#10;\usepackage{amsmath}&#10;\pagestyle{empty}&#10;\begin{document}&#10;&#10;&#10;\[&#10;f\left(\alpha_{i}\right)=\phi\left(x_{i}+\alpha_{i}r_{i}\right)&#10;\]&#10;&#10;\end{document}"/>
  <p:tag name="IGUANATEXSIZE" val="20"/>
  <p:tag name="IGUANATEXCURSOR" val="148"/>
</p:tagLst>
</file>

<file path=ppt/tags/tag70.xml><?xml version="1.0" encoding="utf-8"?>
<p:tagLst xmlns:a="http://schemas.openxmlformats.org/drawingml/2006/main" xmlns:r="http://schemas.openxmlformats.org/officeDocument/2006/relationships" xmlns:p="http://schemas.openxmlformats.org/presentationml/2006/main">
  <p:tag name="ORIGINALHEIGHT" val="2223"/>
  <p:tag name="ORIGINALWIDTH" val="4753.5"/>
  <p:tag name="LATEXADDIN" val="\documentclass{article}&#10;\usepackage{amsmath}&#10;\pagestyle{empty}&#10;\begin{document}&#10;&#10;\noindent \textbf{Example:} The matrix PRECGTEST in the software distribution is a $10000\times10000$&#10;block pentadiagonal matrix having an approximate condition number&#10;of $8.4311\times10^{6}$. The following table shows four attempts&#10;to solve the system with $b=\left[\begin{array}{ccccc}&#10;1 &amp; 1 &amp; \ldots &amp; 1 &amp; 1\end{array}\right]^{T}$ and $x_{0}=0$, $tol=1.0\times10^{-6}$, and maxiter = 2000. The&#10;incomplete Cholesky decomposition failed with zero-fill and also with&#10;a drop tolerance of $1.0\times10^{-2}$ and $1.0\times10^{-3}$. Using&#10;a drop tolerance of $1.0\times10^{-4}$ it succeeded very quickly.&#10;The SSOR preconditioned system required 1159 iterations and gave a&#10;slightly better result.&#10;\begin{quote}&#10;\begin{tabular}{|c|c|c|c|c|}&#10;\hline &#10;method &amp; droptol &amp; iterations &amp; residual &amp; time\tabularnewline&#10;\hline &#10;preconditioned Cholesky &amp; nofill &amp; ----- &amp; Fail &amp; -----\tabularnewline&#10;\hline &#10;preconditioned Cholesky &amp; $1.0\times10^{-2}$ &amp; ----- &amp; Fail &amp; -----\tabularnewline&#10;\hline &#10;preconditioned Cholesky &amp; $1.0\times10^{-3}$ &amp; ----- &amp; Fail &amp; -----\tabularnewline&#10;\hline &#10;preconditioned Cholesky &amp; $1.0\times10^{-4}$ &amp; 59 &amp; $9.7353\times10^{-7}$ &amp; 0.324 sec.\tabularnewline&#10;\hline &#10;SSOR &amp; ------ &amp; 1159 &amp; $9.4987\times10^{-7}$ &amp; 2.594 sec.\tabularnewline&#10;\hline &#10;\end{tabular}&#10;\end{quote}&#10;&#10;&#10;\end{document}"/>
  <p:tag name="IGUANATEXSIZE" val="20"/>
  <p:tag name="IGUANATEXCURSOR" val="1361"/>
</p:tagLst>
</file>

<file path=ppt/tags/tag71.xml><?xml version="1.0" encoding="utf-8"?>
<p:tagLst xmlns:a="http://schemas.openxmlformats.org/drawingml/2006/main" xmlns:r="http://schemas.openxmlformats.org/officeDocument/2006/relationships" xmlns:p="http://schemas.openxmlformats.org/presentationml/2006/main">
  <p:tag name="ORIGINALHEIGHT" val="1336.5"/>
  <p:tag name="ORIGINALWIDTH" val="4296.75"/>
  <p:tag name="LATEXADDIN" val="\documentclass{article}&#10;\usepackage{amsmath}&#10;\usepackage{amssymb}&#10;\pagestyle{empty}&#10;\begin{document}&#10;&#10;&#10;\noindent \textbf{Definition:} Assume $A\in\mathbb{R}^{n\times n}$, $u\in\mathbb{R}^{n}$, and $k$&#10;is an integer, the\emph{ Krylov sequence}&#10;is the set of vectors&#10;&#10;\[&#10;u,\, Au,\, A^{2}u,\,\ldots\,,A^{k-1}u&#10;\]&#10;&#10;&#10;\noindent The \emph{Krylov subspace}&#10;$\mathcal{K_{\mathit{n}}\mathit{\left(A,\, u\right)}}$ generated&#10;by $A$ and $u$ is &#10;\[&#10;\mathsf{span}\left\{ \begin{array}{ccccc}&#10;u,\, &amp; Au,\, &amp; A^{2}u,\, &amp; \ldots &amp; \,,A^{k-1}u\end{array}\right\} .&#10;\]&#10; It is of dimension $k$ if the vectors are linearly independent.&#10;&#10;&#10;\end{document}"/>
  <p:tag name="IGUANATEXSIZE" val="20"/>
  <p:tag name="IGUANATEXCURSOR" val="322"/>
</p:tagLst>
</file>

<file path=ppt/tags/tag72.xml><?xml version="1.0" encoding="utf-8"?>
<p:tagLst xmlns:a="http://schemas.openxmlformats.org/drawingml/2006/main" xmlns:r="http://schemas.openxmlformats.org/officeDocument/2006/relationships" xmlns:p="http://schemas.openxmlformats.org/presentationml/2006/main">
  <p:tag name="ORIGINALHEIGHT" val="150"/>
  <p:tag name="ORIGINALWIDTH" val="2073.75"/>
  <p:tag name="LATEXADDIN" val="\documentclass{article}&#10;\usepackage{amsmath}&#10;\pagestyle{empty}&#10;\begin{document}&#10;&#10;&#10;$\mathcal{K_{\mathrm{\mathit{m}}}\mathit{\left(A,\, r_{0}\right)}}=\left\{ r_{0},\, Ar_{0},\,\ldots,\, A^{m-1}r_{0}\right\} ,$&#10;&#10;\end{document}"/>
  <p:tag name="IGUANATEXSIZE" val="20"/>
  <p:tag name="IGUANATEXCURSOR" val="207"/>
</p:tagLst>
</file>

<file path=ppt/tags/tag73.xml><?xml version="1.0" encoding="utf-8"?>
<p:tagLst xmlns:a="http://schemas.openxmlformats.org/drawingml/2006/main" xmlns:r="http://schemas.openxmlformats.org/officeDocument/2006/relationships" xmlns:p="http://schemas.openxmlformats.org/presentationml/2006/main">
  <p:tag name="ORIGINALHEIGHT" val="78.75"/>
  <p:tag name="ORIGINALWIDTH" val="371.25"/>
  <p:tag name="LATEXADDIN" val="\documentclass{article}&#10;\usepackage{amsmath}&#10;\pagestyle{empty}&#10;\begin{document}&#10;&#10;&#10;$m\ll n$&#10;&#10;\end{document}"/>
  <p:tag name="IGUANATEXSIZE" val="20"/>
  <p:tag name="IGUANATEXCURSOR" val="90"/>
</p:tagLst>
</file>

<file path=ppt/tags/tag74.xml><?xml version="1.0" encoding="utf-8"?>
<p:tagLst xmlns:a="http://schemas.openxmlformats.org/drawingml/2006/main" xmlns:r="http://schemas.openxmlformats.org/officeDocument/2006/relationships" xmlns:p="http://schemas.openxmlformats.org/presentationml/2006/main">
  <p:tag name="ORIGINALHEIGHT" val="90.75"/>
  <p:tag name="ORIGINALWIDTH" val="531"/>
  <p:tag name="LATEXADDIN" val="\documentclass{article}&#10;\usepackage{amsmath}&#10;\usepackage{amssymb}&#10;\pagestyle{empty}&#10;\begin{document}&#10;&#10;$\mathbb{R}^{m}\subset\mathbb{R}^{n}.$&#10;&#10;\end{document}"/>
  <p:tag name="IGUANATEXSIZE" val="20"/>
  <p:tag name="IGUANATEXCURSOR" val="139"/>
</p:tagLst>
</file>

<file path=ppt/tags/tag75.xml><?xml version="1.0" encoding="utf-8"?>
<p:tagLst xmlns:a="http://schemas.openxmlformats.org/drawingml/2006/main" xmlns:r="http://schemas.openxmlformats.org/officeDocument/2006/relationships" xmlns:p="http://schemas.openxmlformats.org/presentationml/2006/main">
  <p:tag name="ORIGINALHEIGHT" val="124.5"/>
  <p:tag name="ORIGINALWIDTH" val="2124"/>
  <p:tag name="LATEXADDIN" val="\documentclass{article}&#10;\usepackage{amsmath}&#10;\pagestyle{empty}&#10;\begin{document}&#10;&#10;&#10;\[&#10;K_{\mathrm{\mathit{m+1}}}\mathit{\left(A,\, x_{1}\right)}=\left\{ x_{1},\, Ax_{1},\,\ldots,\, A^{m}x_{1}\right\} .&#10;\]&#10;&#10;\end{document}"/>
  <p:tag name="IGUANATEXSIZE" val="20"/>
  <p:tag name="IGUANATEXCURSOR" val="199"/>
</p:tagLst>
</file>

<file path=ppt/tags/tag76.xml><?xml version="1.0" encoding="utf-8"?>
<p:tagLst xmlns:a="http://schemas.openxmlformats.org/drawingml/2006/main" xmlns:r="http://schemas.openxmlformats.org/officeDocument/2006/relationships" xmlns:p="http://schemas.openxmlformats.org/presentationml/2006/main">
  <p:tag name="ORIGINALHEIGHT" val="150"/>
  <p:tag name="ORIGINALWIDTH" val="1248.75"/>
  <p:tag name="LATEXADDIN" val="\documentclass{article}&#10;\usepackage{amsmath}&#10;\pagestyle{empty}&#10;\begin{document}&#10;&#10;&#10;$\left\{ x_{1},\, Ax_{1},\,\ldots,\, A^{i-1}x_{1}\right\} $&#10;&#10;\end{document}"/>
  <p:tag name="IGUANATEXSIZE" val="20"/>
  <p:tag name="IGUANATEXCURSOR" val="141"/>
</p:tagLst>
</file>

<file path=ppt/tags/tag77.xml><?xml version="1.0" encoding="utf-8"?>
<p:tagLst xmlns:a="http://schemas.openxmlformats.org/drawingml/2006/main" xmlns:r="http://schemas.openxmlformats.org/officeDocument/2006/relationships" xmlns:p="http://schemas.openxmlformats.org/presentationml/2006/main">
  <p:tag name="ORIGINALHEIGHT" val="134.25"/>
  <p:tag name="ORIGINALWIDTH" val="1001.25"/>
  <p:tag name="LATEXADDIN" val="\documentclass{article}&#10;\usepackage{amsmath}&#10;\pagestyle{empty}&#10;\begin{document}&#10;&#10;&#10;\[&#10;AQ_{m}=Q_{m+1}\overline{H}_{m},&#10;\]&#10;&#10;\end{document}"/>
  <p:tag name="IGUANATEXSIZE" val="20"/>
  <p:tag name="IGUANATEXCURSOR" val="119"/>
</p:tagLst>
</file>

<file path=ppt/tags/tag78.xml><?xml version="1.0" encoding="utf-8"?>
<p:tagLst xmlns:a="http://schemas.openxmlformats.org/drawingml/2006/main" xmlns:r="http://schemas.openxmlformats.org/officeDocument/2006/relationships" xmlns:p="http://schemas.openxmlformats.org/presentationml/2006/main">
  <p:tag name="ORIGINALHEIGHT" val="1124.25"/>
  <p:tag name="ORIGINALWIDTH" val="2663.25"/>
  <p:tag name="LATEXADDIN" val="\documentclass{article}&#10;\usepackage{amsmath}&#10;\pagestyle{empty}&#10;\begin{document}&#10;&#10;&#10;\[&#10;\overline{H_{m}}=\left[\begin{array}{ccccc}&#10;h_{11} &amp; h_{12} &amp; \ldots &amp; \ldots &amp; h_{1,\, m}\\&#10;h_{21} &amp; h_{22} &amp; \ldots &amp; \ldots &amp; h_{2,\, m}\\&#10;0 &amp; h_{32} &amp; \ddots &amp; \ldots &amp; \vdots\\&#10;\vdots &amp; \vdots &amp; \ddots &amp; h_{m-1,\, m-1} &amp; \vdots\\&#10;\vdots &amp; \vdots &amp; \ddots &amp; h_{m,m-1} &amp; h_{m,\, m}\\&#10;0 &amp; 0 &amp; \ldots &amp; 0 &amp; h_{m+1,m}&#10;\end{array}\right].&#10;\]&#10;&#10;\end{document}"/>
  <p:tag name="IGUANATEXSIZE" val="20"/>
  <p:tag name="IGUANATEXCURSOR" val="425"/>
</p:tagLst>
</file>

<file path=ppt/tags/tag79.xml><?xml version="1.0" encoding="utf-8"?>
<p:tagLst xmlns:a="http://schemas.openxmlformats.org/drawingml/2006/main" xmlns:r="http://schemas.openxmlformats.org/officeDocument/2006/relationships" xmlns:p="http://schemas.openxmlformats.org/presentationml/2006/main">
  <p:tag name="ORIGINALHEIGHT" val="125.25"/>
  <p:tag name="ORIGINALWIDTH" val="198.75"/>
  <p:tag name="LATEXADDIN" val="\documentclass{article}&#10;\usepackage{amsmath}&#10;\pagestyle{empty}&#10;\begin{document}&#10;&#10;&#10;$\overline{H_{m}}$&#10;&#10;\end{document}"/>
  <p:tag name="IGUANATEXSIZE" val="20"/>
  <p:tag name="IGUANATEXCURSOR" val="100"/>
</p:tagLst>
</file>

<file path=ppt/tags/tag8.xml><?xml version="1.0" encoding="utf-8"?>
<p:tagLst xmlns:a="http://schemas.openxmlformats.org/drawingml/2006/main" xmlns:r="http://schemas.openxmlformats.org/officeDocument/2006/relationships" xmlns:p="http://schemas.openxmlformats.org/presentationml/2006/main">
  <p:tag name="ORIGINALHEIGHT" val="312"/>
  <p:tag name="ORIGINALWIDTH" val="665.25"/>
  <p:tag name="LATEXADDIN" val="\documentclass{article}&#10;\usepackage{amsmath}&#10;\pagestyle{empty}&#10;\begin{document}&#10;&#10;&#10;\[&#10;\alpha_{i}=\frac{r_{i}^{T}r_{i}}{r_{i}^{T}Ar_{i}}.&#10;\]&#10;&#10;\end{document}"/>
  <p:tag name="IGUANATEXSIZE" val="20"/>
  <p:tag name="IGUANATEXCURSOR" val="138"/>
</p:tagLst>
</file>

<file path=ppt/tags/tag80.xml><?xml version="1.0" encoding="utf-8"?>
<p:tagLst xmlns:a="http://schemas.openxmlformats.org/drawingml/2006/main" xmlns:r="http://schemas.openxmlformats.org/officeDocument/2006/relationships" xmlns:p="http://schemas.openxmlformats.org/presentationml/2006/main">
  <p:tag name="ORIGINALHEIGHT" val="134.25"/>
  <p:tag name="ORIGINALWIDTH" val="1001.25"/>
  <p:tag name="LATEXADDIN" val="\documentclass{article}&#10;\usepackage{amsmath}&#10;\pagestyle{empty}&#10;\begin{document}&#10;&#10;&#10;\[&#10;AQ_{m}=Q_{m+1}\overline{H}_{m},&#10;\]&#10;&#10;\end{document}"/>
  <p:tag name="IGUANATEXSIZE" val="20"/>
  <p:tag name="IGUANATEXCURSOR" val="119"/>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arnoldi} {$A,$~x$_{1},\, m$}&#10;\State&#10;\Comment {Input: $n\times n$ matrix A, $n\times 1$ column vector $x_{1}$, and integer m}&#10;\State&#10;\Comment {Output: m+1 orthogonal vectors $q_{1},\, q_{2},\,\ldots\,,q_{m+1}$}&#10;\State&#10;\Comment {and an $\left(m+1\right)\times m$ matrix $\overline{H}$}&#10;\State&#10;\State&#10;$q_{1}=x_{1}/\left\Vert x_{1}\right\Vert _{2}$&#10;\For {k = 1:m}&#10;\State&#10;$w=Aq_{k}$&#10;\For {j = 1:k}&#10;\State&#10; $h_{jk}=q_{j}^{T}w$&#10;\State&#10; $w=w-h_{jk}q_{j}$&#10;\EndFor&#10;\State&#10;$h_{k+1,k}=\left\Vert w\right\Vert _{2}$&#10;\If {$h_{k+1,k}=0$}&#10;\State&#10;$\mathsf{return\left[Q=\left[q_{i}\right],\,\overline{H}=\left[h_{ij}\right]\right]}$&#10;\EndIf&#10;\State&#10;$q_{k+1}=w/h_{k+1,k}$&#10;\EndFor&#10;\State&#10;$\mathsf{return\left[Q=\left[q_{i}\right],\,\overline{H}=\left[h_{ij}\right]\right]}$&#10;\EndFunction&#10;\end{algorithmic}&#10;\end{algorithm}&#10;&#10;\end{document}"/>
  <p:tag name="FILENAME" val="TP_tmp"/>
  <p:tag name="FORMAT" val="png16m"/>
  <p:tag name="RES" val="1200"/>
  <p:tag name="BLEND" val="0"/>
  <p:tag name="TRANSPARENT" val="1"/>
  <p:tag name="TBUG" val="1"/>
  <p:tag name="ALLOWFS" val="0"/>
  <p:tag name="ORIGWIDTH" val="345"/>
  <p:tag name="PICTUREFILESIZE" val="139600"/>
</p:tagLst>
</file>

<file path=ppt/tags/tag82.xml><?xml version="1.0" encoding="utf-8"?>
<p:tagLst xmlns:a="http://schemas.openxmlformats.org/drawingml/2006/main" xmlns:r="http://schemas.openxmlformats.org/officeDocument/2006/relationships" xmlns:p="http://schemas.openxmlformats.org/presentationml/2006/main">
  <p:tag name="ORIGINALHEIGHT" val="141.75"/>
  <p:tag name="ORIGINALWIDTH" val="1289.25"/>
  <p:tag name="LATEXADDIN" val="\documentclass{article}&#10;\usepackage{amsmath}&#10;\pagestyle{empty}&#10;\begin{document}&#10;&#10;\[&#10;AQ_{m}=Q_{m}H_{m}+f_{m}e_{m}^{T}&#10;\]&#10;&#10;&#10;\end{document}"/>
  <p:tag name="IGUANATEXSIZE" val="20"/>
  <p:tag name="IGUANATEXCURSOR" val="106"/>
</p:tagLst>
</file>

<file path=ppt/tags/tag83.xml><?xml version="1.0" encoding="utf-8"?>
<p:tagLst xmlns:a="http://schemas.openxmlformats.org/drawingml/2006/main" xmlns:r="http://schemas.openxmlformats.org/officeDocument/2006/relationships" xmlns:p="http://schemas.openxmlformats.org/presentationml/2006/main">
  <p:tag name="ORIGINALHEIGHT" val="975"/>
  <p:tag name="ORIGINALWIDTH" val="2464.5"/>
  <p:tag name="LATEXADDIN" val="\documentclass{article}&#10;\usepackage{amsmath}&#10;\pagestyle{empty}&#10;\begin{document}&#10;&#10;&#10;\[&#10;H_{m}=\left[\begin{array}{ccccc}&#10;h_{11} &amp; h_{12} &amp; \ldots &amp; \ldots &amp; h_{1,\, m}\\&#10;h_{21} &amp; h_{22} &amp; \ldots &amp; \ldots &amp; h_{2,\, m}\\&#10;0 &amp; h_{32} &amp; \ddots &amp; \ldots &amp; \vdots\\&#10;\vdots &amp; \vdots &amp; \ddots &amp; h_{m-1,\, m-1} &amp; \vdots\\&#10;\vdots &amp; \vdots &amp; \ddots &amp; h_{m,m-1} &amp; h_{m,\, m}&#10;\end{array}\right]&#10;\]&#10;&#10;\end{document}"/>
  <p:tag name="IGUANATEXSIZE" val="20"/>
  <p:tag name="IGUANATEXCURSOR" val="377"/>
</p:tagLst>
</file>

<file path=ppt/tags/tag84.xml><?xml version="1.0" encoding="utf-8"?>
<p:tagLst xmlns:a="http://schemas.openxmlformats.org/drawingml/2006/main" xmlns:r="http://schemas.openxmlformats.org/officeDocument/2006/relationships" xmlns:p="http://schemas.openxmlformats.org/presentationml/2006/main">
  <p:tag name="ORIGINALHEIGHT" val="150"/>
  <p:tag name="ORIGINALWIDTH" val="1409.25"/>
  <p:tag name="LATEXADDIN" val="\documentclass{article}&#10;\usepackage{amsmath}&#10;\pagestyle{empty}&#10;\begin{document}&#10;&#10;&#10;$e_{m}^{T}=\left[\begin{array}{ccccc}&#10;0 &amp; 0 &amp; \ldots &amp; 0 &amp; 1\end{array}\right]$&#10;&#10;\end{document}"/>
  <p:tag name="IGUANATEXSIZE" val="20"/>
  <p:tag name="IGUANATEXCURSOR" val="161"/>
</p:tagLst>
</file>

<file path=ppt/tags/tag85.xml><?xml version="1.0" encoding="utf-8"?>
<p:tagLst xmlns:a="http://schemas.openxmlformats.org/drawingml/2006/main" xmlns:r="http://schemas.openxmlformats.org/officeDocument/2006/relationships" xmlns:p="http://schemas.openxmlformats.org/presentationml/2006/main">
  <p:tag name="ORIGINALHEIGHT" val="123"/>
  <p:tag name="ORIGINALWIDTH" val="1005"/>
  <p:tag name="LATEXADDIN" val="\documentclass{article}&#10;\usepackage{amsmath}&#10;\pagestyle{empty}&#10;\begin{document}&#10;&#10;$f_{m}=h_{m+1,\thinspace m}q_{m+1}$&#10;&#10;&#10;\end{document}"/>
  <p:tag name="IGUANATEXSIZE" val="20"/>
  <p:tag name="IGUANATEXCURSOR" val="116"/>
</p:tagLst>
</file>

<file path=ppt/tags/tag86.xml><?xml version="1.0" encoding="utf-8"?>
<p:tagLst xmlns:a="http://schemas.openxmlformats.org/drawingml/2006/main" xmlns:r="http://schemas.openxmlformats.org/officeDocument/2006/relationships" xmlns:p="http://schemas.openxmlformats.org/presentationml/2006/main">
  <p:tag name="ORIGINALHEIGHT" val="113.25"/>
  <p:tag name="ORIGINALWIDTH" val="1550.25"/>
  <p:tag name="LATEXADDIN" val="\documentclass{article}&#10;\usepackage{amsmath}&#10;\usepackage{amssymb}&#10;\pagestyle{empty}&#10;\begin{document}&#10;&#10;&#10;$x_{m}=x_{0}+Q_{m}y_{m}$, $y_{m}\in\mathbb{R}^{m},$&#10;&#10;\end{document}"/>
  <p:tag name="IGUANATEXSIZE" val="20"/>
  <p:tag name="IGUANATEXCURSOR" val="153"/>
</p:tagLst>
</file>

<file path=ppt/tags/tag87.xml><?xml version="1.0" encoding="utf-8"?>
<p:tagLst xmlns:a="http://schemas.openxmlformats.org/drawingml/2006/main" xmlns:r="http://schemas.openxmlformats.org/officeDocument/2006/relationships" xmlns:p="http://schemas.openxmlformats.org/presentationml/2006/main">
  <p:tag name="ORIGINALHEIGHT" val="111.75"/>
  <p:tag name="ORIGINALWIDTH" val="177"/>
  <p:tag name="LATEXADDIN" val="\documentclass{article}&#10;\usepackage{amsmath}&#10;\pagestyle{empty}&#10;\begin{document}&#10;&#10;&#10;$Q_{m}$&#10;&#10;\end{document}"/>
  <p:tag name="IGUANATEXSIZE" val="20"/>
  <p:tag name="IGUANATEXCURSOR" val="89"/>
</p:tagLst>
</file>

<file path=ppt/tags/tag88.xml><?xml version="1.0" encoding="utf-8"?>
<p:tagLst xmlns:a="http://schemas.openxmlformats.org/drawingml/2006/main" xmlns:r="http://schemas.openxmlformats.org/officeDocument/2006/relationships" xmlns:p="http://schemas.openxmlformats.org/presentationml/2006/main">
  <p:tag name="ORIGINALHEIGHT" val="150"/>
  <p:tag name="ORIGINALWIDTH" val="2072.25"/>
  <p:tag name="LATEXADDIN" val="\documentclass{article}&#10;\usepackage{amsmath}&#10;\pagestyle{empty}&#10;\begin{document}&#10;&#10;$\mathcal{K_{\mathit{m}}\mathit{\left(A,\, r_{0}\right)}}=\left\{ r_{0},\, Ar_{0},\,\ldots,\, A^{m-1}r_{0}\right\} .$&#10;&#10;&#10;\end{document}"/>
  <p:tag name="IGUANATEXSIZE" val="20"/>
  <p:tag name="IGUANATEXCURSOR" val="197"/>
</p:tagLst>
</file>

<file path=ppt/tags/tag89.xml><?xml version="1.0" encoding="utf-8"?>
<p:tagLst xmlns:a="http://schemas.openxmlformats.org/drawingml/2006/main" xmlns:r="http://schemas.openxmlformats.org/officeDocument/2006/relationships" xmlns:p="http://schemas.openxmlformats.org/presentationml/2006/main">
  <p:tag name="ORIGINALHEIGHT" val="131.25"/>
  <p:tag name="ORIGINALWIDTH" val="2747.25"/>
  <p:tag name="LATEXADDIN" val="\documentclass{article}&#10;\usepackage{amsmath}&#10;\pagestyle{empty}&#10;\begin{document}&#10;&#10;&#10;\[&#10;\left\Vert r_{m}\right\Vert _{2}=\left\Vert b-A\left(x_{0}+Q_{m}y_{m}\right)\right\Vert _{2}=\left\Vert r_{0}-AQ_{m}y_{m}\right\Vert _{2}&#10;\]&#10;&#10;\end{document}"/>
  <p:tag name="IGUANATEXSIZE" val="20"/>
  <p:tag name="IGUANATEXCURSOR" val="225"/>
</p:tagLst>
</file>

<file path=ppt/tags/tag9.xml><?xml version="1.0" encoding="utf-8"?>
<p:tagLst xmlns:a="http://schemas.openxmlformats.org/drawingml/2006/main" xmlns:r="http://schemas.openxmlformats.org/officeDocument/2006/relationships" xmlns:p="http://schemas.openxmlformats.org/presentationml/2006/main">
  <p:tag name="ORIGINALHEIGHT" val="102"/>
  <p:tag name="ORIGINALWIDTH" val="909"/>
  <p:tag name="LATEXADDIN" val="\documentclass{article}&#10;\usepackage{amsmath}&#10;\pagestyle{empty}&#10;\begin{document}&#10;&#10;&#10;$x_{i+1}=x_{i}+\alpha_{i}r_{i}.$&#10;&#10;\end{document}"/>
  <p:tag name="IGUANATEXSIZE" val="20"/>
  <p:tag name="IGUANATEXCURSOR" val="113"/>
</p:tagLst>
</file>

<file path=ppt/tags/tag90.xml><?xml version="1.0" encoding="utf-8"?>
<p:tagLst xmlns:a="http://schemas.openxmlformats.org/drawingml/2006/main" xmlns:r="http://schemas.openxmlformats.org/officeDocument/2006/relationships" xmlns:p="http://schemas.openxmlformats.org/presentationml/2006/main">
  <p:tag name="ORIGINALHEIGHT" val="158.25"/>
  <p:tag name="ORIGINALWIDTH" val="2427.75"/>
  <p:tag name="LATEXADDIN" val="\documentclass{article}&#10;\usepackage{amsmath}&#10;\pagestyle{empty}&#10;\begin{document}&#10;&#10;&#10;\[&#10;\left\Vert Q_{m+1}\left(\beta e_{1}-\overline{H_{m}}y_{m}\right)\right\Vert _{2}=\left\Vert \beta e_{1}-\overline{H_{m}}y_{m}\right\Vert _{2}.&#10;\]&#10;&#10;&#10;\end{document}"/>
  <p:tag name="IGUANATEXSIZE" val="20"/>
  <p:tag name="IGUANATEXCURSOR" val="231"/>
</p:tagLst>
</file>

<file path=ppt/tags/tag91.xml><?xml version="1.0" encoding="utf-8"?>
<p:tagLst xmlns:a="http://schemas.openxmlformats.org/drawingml/2006/main" xmlns:r="http://schemas.openxmlformats.org/officeDocument/2006/relationships" xmlns:p="http://schemas.openxmlformats.org/presentationml/2006/main">
  <p:tag name="SELECTIONNAME" val="Group 42"/>
  <p:tag name="LAYER" val="2"/>
</p:tagLst>
</file>

<file path=ppt/tags/tag92.xml><?xml version="1.0" encoding="utf-8"?>
<p:tagLst xmlns:a="http://schemas.openxmlformats.org/drawingml/2006/main" xmlns:r="http://schemas.openxmlformats.org/officeDocument/2006/relationships" xmlns:p="http://schemas.openxmlformats.org/presentationml/2006/main">
  <p:tag name="ORIGINALHEIGHT" val="113.25"/>
  <p:tag name="ORIGINALWIDTH" val="980.25"/>
  <p:tag name="LATEXADDIN" val="\documentclass{article}&#10;\usepackage{amsmath}&#10;\pagestyle{empty}&#10;\begin{document}&#10;&#10;&#10;\[&#10;x_{m}=x_{0}+Q_{m}y_{m}.&#10;\]&#10;&#10;\end{document}"/>
  <p:tag name="IGUANATEXSIZE" val="20"/>
  <p:tag name="IGUANATEXCURSOR" val="111"/>
</p:tagLst>
</file>

<file path=ppt/tags/tag93.xml><?xml version="1.0" encoding="utf-8"?>
<p:tagLst xmlns:a="http://schemas.openxmlformats.org/drawingml/2006/main" xmlns:r="http://schemas.openxmlformats.org/officeDocument/2006/relationships" xmlns:p="http://schemas.openxmlformats.org/presentationml/2006/main">
  <p:tag name="ORIGINALHEIGHT" val="130.5"/>
  <p:tag name="ORIGINALWIDTH" val="734.25"/>
  <p:tag name="LATEXADDIN" val="\documentclass{article}&#10;\usepackage{amsmath}&#10;\pagestyle{empty}&#10;\begin{document}&#10;&#10;&#10;\[&#10;\overline{H_{m}}y_{m}=\beta e_{1}.&#10;\]&#10;&#10;\end{document}"/>
  <p:tag name="IGUANATEXSIZE" val="20"/>
  <p:tag name="IGUANATEXCURSOR" val="119"/>
</p:tagLst>
</file>

<file path=ppt/tags/tag94.xml><?xml version="1.0" encoding="utf-8"?>
<p:tagLst xmlns:a="http://schemas.openxmlformats.org/drawingml/2006/main" xmlns:r="http://schemas.openxmlformats.org/officeDocument/2006/relationships" xmlns:p="http://schemas.openxmlformats.org/presentationml/2006/main">
  <p:tag name="ORIGINALHEIGHT" val="158.25"/>
  <p:tag name="ORIGINALWIDTH" val="917.25"/>
  <p:tag name="LATEXADDIN" val="\documentclass{article}&#10;\usepackage{amsmath}&#10;\pagestyle{empty}&#10;\begin{document}&#10;&#10;\[&#10;\left\Vert \beta e_{1}-\overline{H_{m}}y_{m}\right\Vert _{2}.&#10;\]&#10;&#10;&#10;\end{document}"/>
  <p:tag name="IGUANATEXSIZE" val="20"/>
  <p:tag name="IGUANATEXCURSOR" val="148"/>
</p:tagLst>
</file>

<file path=ppt/tags/tag95.xml><?xml version="1.0" encoding="utf-8"?>
<p:tagLst xmlns:a="http://schemas.openxmlformats.org/drawingml/2006/main" xmlns:r="http://schemas.openxmlformats.org/officeDocument/2006/relationships" xmlns:p="http://schemas.openxmlformats.org/presentationml/2006/main">
  <p:tag name="ORIGINALHEIGHT" val="158.25"/>
  <p:tag name="ORIGINALWIDTH" val="2729.25"/>
  <p:tag name="LATEXADDIN" val="\documentclass{article}&#10;\usepackage{amsmath}&#10;\pagestyle{empty}&#10;\begin{document}&#10;&#10;\[&#10;\left\Vert r_{m}\right\Vert _{2}=\left\Vert r_{0}-AQ_{m}y_{m}\right\Vert _{2}=\left\Vert \beta q_{1}-Q_{m+1}\overline{H_{m}}y_{m}\right\Vert _{2}&#10;\]&#10;&#10;&#10;\end{document}"/>
  <p:tag name="IGUANATEXSIZE" val="20"/>
  <p:tag name="IGUANATEXCURSOR" val="232"/>
</p:tagLst>
</file>

<file path=ppt/tags/tag96.xml><?xml version="1.0" encoding="utf-8"?>
<p:tagLst xmlns:a="http://schemas.openxmlformats.org/drawingml/2006/main" xmlns:r="http://schemas.openxmlformats.org/officeDocument/2006/relationships" xmlns:p="http://schemas.openxmlformats.org/presentationml/2006/main">
  <p:tag name="ORIGINALHEIGHT" val="134.25"/>
  <p:tag name="ORIGINALWIDTH" val="966.75"/>
  <p:tag name="LATEXADDIN" val="\documentclass{article}&#10;\usepackage{amsmath}&#10;\pagestyle{empty}&#10;\begin{document}&#10;&#10;&#10;\[&#10;AQ_{m}=Q_{m+1}\overline{H_{m}}&#10;\]&#10;&#10;\end{document}"/>
  <p:tag name="IGUANATEXSIZE" val="20"/>
  <p:tag name="IGUANATEXCURSOR" val="118"/>
</p:tagLst>
</file>

<file path=ppt/tags/tag97.xml><?xml version="1.0" encoding="utf-8"?>
<p:tagLst xmlns:a="http://schemas.openxmlformats.org/drawingml/2006/main" xmlns:r="http://schemas.openxmlformats.org/officeDocument/2006/relationships" xmlns:p="http://schemas.openxmlformats.org/presentationml/2006/main">
  <p:tag name="ORIGINALHEIGHT" val="111.75"/>
  <p:tag name="ORIGINALWIDTH" val="449.25"/>
  <p:tag name="LATEXADDIN" val="\documentclass{article}&#10;\usepackage{amsmath}&#10;\pagestyle{empty}&#10;\begin{document}&#10;$r_{0}=\beta q_{1}$&#10;&#10;&#10;&#10;\end{document}"/>
  <p:tag name="IGUANATEXSIZE" val="20"/>
  <p:tag name="IGUANATEXCURSOR" val="99"/>
</p:tagLst>
</file>

<file path=ppt/tags/tag98.xml><?xml version="1.0" encoding="utf-8"?>
<p:tagLst xmlns:a="http://schemas.openxmlformats.org/drawingml/2006/main" xmlns:r="http://schemas.openxmlformats.org/officeDocument/2006/relationships" xmlns:p="http://schemas.openxmlformats.org/presentationml/2006/main">
  <p:tag name="ORIGINALHEIGHT" val="177.75"/>
  <p:tag name="ORIGINALWIDTH" val="2208.75"/>
  <p:tag name="LATEXADDIN" val="\documentclass{article}&#10;\usepackage{amsmath}&#10;\pagestyle{empty}&#10;\begin{document}&#10;&#10;$q_{1}=Q_{m+1}\left[\begin{array}{cccc}&#10;1 &amp; 0 &amp; \ldots &amp; 0\end{array}\right]^{T}=Q_{m+1}e_{1}$&#10;&#10;&#10;\end{document}"/>
  <p:tag name="IGUANATEXSIZE" val="20"/>
  <p:tag name="IGUANATEXCURSOR" val="175"/>
</p:tagLst>
</file>

<file path=ppt/tags/tag99.xml><?xml version="1.0" encoding="utf-8"?>
<p:tagLst xmlns:a="http://schemas.openxmlformats.org/drawingml/2006/main" xmlns:r="http://schemas.openxmlformats.org/officeDocument/2006/relationships" xmlns:p="http://schemas.openxmlformats.org/presentationml/2006/main">
  <p:tag name="ORIGINALHEIGHT" val="158.25"/>
  <p:tag name="ORIGINALWIDTH" val="1870.5"/>
  <p:tag name="LATEXADDIN" val="\documentclass{article}&#10;\usepackage{amsmath}&#10;\pagestyle{empty}&#10;\begin{document}&#10;&#10;\[&#10;\left\Vert r_{m}\right\Vert _{2}=\left\Vert Q_{m+1}\left(\beta e_{1}-\overline{H_{m}}y_{m}\right)\right\Vert _{2}.&#10;\]&#10;&#10;&#10;\end{document}"/>
  <p:tag name="IGUANATEXSIZE" val="20"/>
  <p:tag name="IGUANATEXCURSOR" val="2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9591</TotalTime>
  <Words>3196</Words>
  <Application>Microsoft Office PowerPoint</Application>
  <PresentationFormat>On-screen Show (4:3)</PresentationFormat>
  <Paragraphs>336</Paragraphs>
  <Slides>98</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05" baseType="lpstr">
      <vt:lpstr>Calibri</vt:lpstr>
      <vt:lpstr>Courier New</vt:lpstr>
      <vt:lpstr>Arial</vt:lpstr>
      <vt:lpstr>Mathematica1</vt:lpstr>
      <vt:lpstr>Cambria Math</vt:lpstr>
      <vt:lpstr>Office Theme</vt:lpstr>
      <vt:lpstr>Equation</vt:lpstr>
      <vt:lpstr>Introduction</vt:lpstr>
      <vt:lpstr>Large, Sparse Matrices</vt:lpstr>
      <vt:lpstr>Large, Sparse Matrices</vt:lpstr>
      <vt:lpstr>Large, Sparse Matrices</vt:lpstr>
      <vt:lpstr>Large, Sparse Matrices</vt:lpstr>
      <vt:lpstr>Sparse Matrix Storage</vt:lpstr>
      <vt:lpstr>The Conjugate Gradient Method</vt:lpstr>
      <vt:lpstr>Graph of ∅(x)</vt:lpstr>
      <vt:lpstr>Level Sets</vt:lpstr>
      <vt:lpstr>The Gradient</vt:lpstr>
      <vt:lpstr>Steepest Descent</vt:lpstr>
      <vt:lpstr>Algorithm steepestDescent</vt:lpstr>
      <vt:lpstr>Algorithm steepestDescent</vt:lpstr>
      <vt:lpstr>Geometrical Analysis of Steepest Descent</vt:lpstr>
      <vt:lpstr>Geometrical Analysis of Steepest Descent</vt:lpstr>
      <vt:lpstr>Geometrical Analysis of Steepest Descent</vt:lpstr>
      <vt:lpstr>Geometrical Analysis of Steepest Descent</vt:lpstr>
      <vt:lpstr>Example 1</vt:lpstr>
      <vt:lpstr>Example 1</vt:lpstr>
      <vt:lpstr>From Steepest Descent to Conjugate Gradient</vt:lpstr>
      <vt:lpstr>From Steepest Descent to Conjugate Gradient</vt:lpstr>
      <vt:lpstr>From Steepest Descent to Conjugate Gradient</vt:lpstr>
      <vt:lpstr>From Steepest Descent to Conjugate Gradient</vt:lpstr>
      <vt:lpstr>From Steepest Descent to Conjugate Gradient</vt:lpstr>
      <vt:lpstr>From Steepest Descent to Conjugate Gradient</vt:lpstr>
      <vt:lpstr>From Steepest Descent to Conjugate Gradient</vt:lpstr>
      <vt:lpstr>Algorithm cg </vt:lpstr>
      <vt:lpstr>Convergence of CG</vt:lpstr>
      <vt:lpstr>Convergence of CG</vt:lpstr>
      <vt:lpstr>Example 2</vt:lpstr>
      <vt:lpstr>Example 2</vt:lpstr>
      <vt:lpstr>Preconditioning</vt:lpstr>
      <vt:lpstr>Preconditioning</vt:lpstr>
      <vt:lpstr>Types of Preconditioners</vt:lpstr>
      <vt:lpstr>Preconditioning for CG</vt:lpstr>
      <vt:lpstr>Incomplete Cholesky Decomposition</vt:lpstr>
      <vt:lpstr>Incomplete Cholesky Decomposition</vt:lpstr>
      <vt:lpstr>Incomplete Cholesky Decomposition</vt:lpstr>
      <vt:lpstr>Incomplete Cholesky Decomposition</vt:lpstr>
      <vt:lpstr>Incomplete Cholesky Decomposition</vt:lpstr>
      <vt:lpstr>Incomplete Cholesky Decomposition</vt:lpstr>
      <vt:lpstr>Algorithm precg </vt:lpstr>
      <vt:lpstr>Algorithm precg</vt:lpstr>
      <vt:lpstr>MATLAB Implementation of precg</vt:lpstr>
      <vt:lpstr>MATLAB Implementation of precg</vt:lpstr>
      <vt:lpstr>Example 3</vt:lpstr>
      <vt:lpstr>Example 3</vt:lpstr>
      <vt:lpstr>SSOR Preconditioner</vt:lpstr>
      <vt:lpstr>SSOR Preconditioner</vt:lpstr>
      <vt:lpstr>SSOR Preconditioner</vt:lpstr>
      <vt:lpstr>Example 4</vt:lpstr>
      <vt:lpstr>Krylov Subspace Methods</vt:lpstr>
      <vt:lpstr>Krylov Subspace Methods</vt:lpstr>
      <vt:lpstr>Krylov Subspace Methods</vt:lpstr>
      <vt:lpstr>The Arnoldi Method</vt:lpstr>
      <vt:lpstr>The Arnoldi Decomposition</vt:lpstr>
      <vt:lpstr>The Arnoldi Decomposition</vt:lpstr>
      <vt:lpstr>The Arnoldi Decomposition</vt:lpstr>
      <vt:lpstr>Algorithm arnoldi</vt:lpstr>
      <vt:lpstr>Alternative Form for the Arnoldi Decomposition</vt:lpstr>
      <vt:lpstr>GMRES (General Minimum Residual)</vt:lpstr>
      <vt:lpstr>GMRES</vt:lpstr>
      <vt:lpstr>QR Decomposition of an Upper Hessenberg Matrix</vt:lpstr>
      <vt:lpstr>givenshessqr</vt:lpstr>
      <vt:lpstr>Algorithm gmres</vt:lpstr>
      <vt:lpstr>Algorithm gmres</vt:lpstr>
      <vt:lpstr>GMRES Notes</vt:lpstr>
      <vt:lpstr>Example 5</vt:lpstr>
      <vt:lpstr>Preconditioned GMRES</vt:lpstr>
      <vt:lpstr>Algorithm ilub</vt:lpstr>
      <vt:lpstr>Algorithm ilub</vt:lpstr>
      <vt:lpstr>Applying Incomplete LU Decomposition</vt:lpstr>
      <vt:lpstr>Applying Incomplete LU Decomposition</vt:lpstr>
      <vt:lpstr>Example 6</vt:lpstr>
      <vt:lpstr>The Symmetric Lanczos Method</vt:lpstr>
      <vt:lpstr>The Symmetric Lanczos Method</vt:lpstr>
      <vt:lpstr>Algorithm lanczos</vt:lpstr>
      <vt:lpstr>Loss of Orthogonality with the Lanczos Process</vt:lpstr>
      <vt:lpstr>Loss of Orthogonality with the Lanczos Process</vt:lpstr>
      <vt:lpstr>Loss of Orthogonality with the Lanczos Process</vt:lpstr>
      <vt:lpstr>Example 7</vt:lpstr>
      <vt:lpstr>Example 7</vt:lpstr>
      <vt:lpstr>MINRES (Minimum Residual)</vt:lpstr>
      <vt:lpstr>Algorithm minres</vt:lpstr>
      <vt:lpstr>Algorithm minres</vt:lpstr>
      <vt:lpstr>Performance of MINRES</vt:lpstr>
      <vt:lpstr>Example 8</vt:lpstr>
      <vt:lpstr>Example 8</vt:lpstr>
      <vt:lpstr>Comparison of Iterative Methods</vt:lpstr>
      <vt:lpstr>Poisson's Equation Revisited</vt:lpstr>
      <vt:lpstr>Poisson's Equation Revisited</vt:lpstr>
      <vt:lpstr>The Biharmonic Equation</vt:lpstr>
      <vt:lpstr>The Biharmonic Equation</vt:lpstr>
      <vt:lpstr>The Biharmonic Equation</vt:lpstr>
      <vt:lpstr>The Biharmonic Equation</vt:lpstr>
      <vt:lpstr>The Biharmonic Equation</vt:lpstr>
      <vt:lpstr>The Biharmonic Equation</vt:lpstr>
      <vt:lpstr>The Biharmonic Equation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William Ford</dc:creator>
  <cp:lastModifiedBy>William Ford</cp:lastModifiedBy>
  <cp:revision>1341</cp:revision>
  <cp:lastPrinted>2011-04-04T19:30:17Z</cp:lastPrinted>
  <dcterms:created xsi:type="dcterms:W3CDTF">2011-02-08T19:31:31Z</dcterms:created>
  <dcterms:modified xsi:type="dcterms:W3CDTF">2014-12-20T04:26:14Z</dcterms:modified>
</cp:coreProperties>
</file>